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3" r:id="rId4"/>
    <p:sldId id="262" r:id="rId5"/>
    <p:sldId id="261" r:id="rId6"/>
    <p:sldId id="259" r:id="rId7"/>
    <p:sldId id="272" r:id="rId8"/>
    <p:sldId id="274" r:id="rId9"/>
    <p:sldId id="273" r:id="rId10"/>
    <p:sldId id="271" r:id="rId11"/>
    <p:sldId id="270" r:id="rId12"/>
    <p:sldId id="275" r:id="rId13"/>
    <p:sldId id="276" r:id="rId14"/>
    <p:sldId id="277" r:id="rId15"/>
    <p:sldId id="269" r:id="rId16"/>
    <p:sldId id="265" r:id="rId17"/>
    <p:sldId id="266" r:id="rId18"/>
    <p:sldId id="278" r:id="rId19"/>
    <p:sldId id="267" r:id="rId20"/>
    <p:sldId id="279" r:id="rId21"/>
    <p:sldId id="2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ra Zally" initials="SZ" lastIdx="1" clrIdx="0">
    <p:extLst>
      <p:ext uri="{19B8F6BF-5375-455C-9EA6-DF929625EA0E}">
        <p15:presenceInfo xmlns:p15="http://schemas.microsoft.com/office/powerpoint/2012/main" userId="S-1-5-21-1035599071-3216007311-158099596-11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4" autoAdjust="0"/>
    <p:restoredTop sz="94660"/>
  </p:normalViewPr>
  <p:slideViewPr>
    <p:cSldViewPr snapToGrid="0">
      <p:cViewPr varScale="1">
        <p:scale>
          <a:sx n="114" d="100"/>
          <a:sy n="114" d="100"/>
        </p:scale>
        <p:origin x="120"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44B55-9DA9-4CC9-BF0B-4F72AB9AAC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FEBEBE-7B70-4ADC-AA59-A7A8B99D42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D657EB-9F87-4DFC-BB89-5C83A91D9449}"/>
              </a:ext>
            </a:extLst>
          </p:cNvPr>
          <p:cNvSpPr>
            <a:spLocks noGrp="1"/>
          </p:cNvSpPr>
          <p:nvPr>
            <p:ph type="dt" sz="half" idx="10"/>
          </p:nvPr>
        </p:nvSpPr>
        <p:spPr/>
        <p:txBody>
          <a:bodyPr/>
          <a:lstStyle/>
          <a:p>
            <a:fld id="{FED7361A-2B0E-4B65-9C5F-56C9F64CBC27}" type="datetimeFigureOut">
              <a:rPr lang="en-US" smtClean="0"/>
              <a:t>8/5/2022</a:t>
            </a:fld>
            <a:endParaRPr lang="en-US"/>
          </a:p>
        </p:txBody>
      </p:sp>
      <p:sp>
        <p:nvSpPr>
          <p:cNvPr id="5" name="Footer Placeholder 4">
            <a:extLst>
              <a:ext uri="{FF2B5EF4-FFF2-40B4-BE49-F238E27FC236}">
                <a16:creationId xmlns:a16="http://schemas.microsoft.com/office/drawing/2014/main" id="{F2BE46F2-14A0-4A22-BADA-05D68759DD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774B57-86D4-4E67-B538-4A3E77E31949}"/>
              </a:ext>
            </a:extLst>
          </p:cNvPr>
          <p:cNvSpPr>
            <a:spLocks noGrp="1"/>
          </p:cNvSpPr>
          <p:nvPr>
            <p:ph type="sldNum" sz="quarter" idx="12"/>
          </p:nvPr>
        </p:nvSpPr>
        <p:spPr/>
        <p:txBody>
          <a:bodyPr/>
          <a:lstStyle/>
          <a:p>
            <a:fld id="{864746BF-80D0-4D34-9E0A-A06D6D4DF185}" type="slidenum">
              <a:rPr lang="en-US" smtClean="0"/>
              <a:t>‹#›</a:t>
            </a:fld>
            <a:endParaRPr lang="en-US"/>
          </a:p>
        </p:txBody>
      </p:sp>
    </p:spTree>
    <p:extLst>
      <p:ext uri="{BB962C8B-B14F-4D97-AF65-F5344CB8AC3E}">
        <p14:creationId xmlns:p14="http://schemas.microsoft.com/office/powerpoint/2010/main" val="3470397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70631-91D3-4CFA-8AC5-15AE407B17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429399-E5C6-429B-B0CB-6AEC369EFD5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CA954-12E4-4B91-A55C-00060CE36EBC}"/>
              </a:ext>
            </a:extLst>
          </p:cNvPr>
          <p:cNvSpPr>
            <a:spLocks noGrp="1"/>
          </p:cNvSpPr>
          <p:nvPr>
            <p:ph type="dt" sz="half" idx="10"/>
          </p:nvPr>
        </p:nvSpPr>
        <p:spPr/>
        <p:txBody>
          <a:bodyPr/>
          <a:lstStyle/>
          <a:p>
            <a:fld id="{FED7361A-2B0E-4B65-9C5F-56C9F64CBC27}" type="datetimeFigureOut">
              <a:rPr lang="en-US" smtClean="0"/>
              <a:t>8/5/2022</a:t>
            </a:fld>
            <a:endParaRPr lang="en-US"/>
          </a:p>
        </p:txBody>
      </p:sp>
      <p:sp>
        <p:nvSpPr>
          <p:cNvPr id="5" name="Footer Placeholder 4">
            <a:extLst>
              <a:ext uri="{FF2B5EF4-FFF2-40B4-BE49-F238E27FC236}">
                <a16:creationId xmlns:a16="http://schemas.microsoft.com/office/drawing/2014/main" id="{76A3BEE0-92E3-4A1C-A351-5AFA3FD00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2951E-D01D-44C0-8906-950C45F5F0F3}"/>
              </a:ext>
            </a:extLst>
          </p:cNvPr>
          <p:cNvSpPr>
            <a:spLocks noGrp="1"/>
          </p:cNvSpPr>
          <p:nvPr>
            <p:ph type="sldNum" sz="quarter" idx="12"/>
          </p:nvPr>
        </p:nvSpPr>
        <p:spPr/>
        <p:txBody>
          <a:bodyPr/>
          <a:lstStyle/>
          <a:p>
            <a:fld id="{864746BF-80D0-4D34-9E0A-A06D6D4DF185}" type="slidenum">
              <a:rPr lang="en-US" smtClean="0"/>
              <a:t>‹#›</a:t>
            </a:fld>
            <a:endParaRPr lang="en-US"/>
          </a:p>
        </p:txBody>
      </p:sp>
    </p:spTree>
    <p:extLst>
      <p:ext uri="{BB962C8B-B14F-4D97-AF65-F5344CB8AC3E}">
        <p14:creationId xmlns:p14="http://schemas.microsoft.com/office/powerpoint/2010/main" val="1255314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DF6336-58EE-4727-9371-3EB05951C3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D69951-B2EB-471C-AC26-F14B2606BE1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8B6514-88CA-4F85-8C69-3597B6FD410D}"/>
              </a:ext>
            </a:extLst>
          </p:cNvPr>
          <p:cNvSpPr>
            <a:spLocks noGrp="1"/>
          </p:cNvSpPr>
          <p:nvPr>
            <p:ph type="dt" sz="half" idx="10"/>
          </p:nvPr>
        </p:nvSpPr>
        <p:spPr/>
        <p:txBody>
          <a:bodyPr/>
          <a:lstStyle/>
          <a:p>
            <a:fld id="{FED7361A-2B0E-4B65-9C5F-56C9F64CBC27}" type="datetimeFigureOut">
              <a:rPr lang="en-US" smtClean="0"/>
              <a:t>8/5/2022</a:t>
            </a:fld>
            <a:endParaRPr lang="en-US"/>
          </a:p>
        </p:txBody>
      </p:sp>
      <p:sp>
        <p:nvSpPr>
          <p:cNvPr id="5" name="Footer Placeholder 4">
            <a:extLst>
              <a:ext uri="{FF2B5EF4-FFF2-40B4-BE49-F238E27FC236}">
                <a16:creationId xmlns:a16="http://schemas.microsoft.com/office/drawing/2014/main" id="{2CA40015-58C7-44E2-91F8-FCC4A2BCA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00226D-9A16-4541-AA3A-0FB0AE04A6E0}"/>
              </a:ext>
            </a:extLst>
          </p:cNvPr>
          <p:cNvSpPr>
            <a:spLocks noGrp="1"/>
          </p:cNvSpPr>
          <p:nvPr>
            <p:ph type="sldNum" sz="quarter" idx="12"/>
          </p:nvPr>
        </p:nvSpPr>
        <p:spPr/>
        <p:txBody>
          <a:bodyPr/>
          <a:lstStyle/>
          <a:p>
            <a:fld id="{864746BF-80D0-4D34-9E0A-A06D6D4DF185}" type="slidenum">
              <a:rPr lang="en-US" smtClean="0"/>
              <a:t>‹#›</a:t>
            </a:fld>
            <a:endParaRPr lang="en-US"/>
          </a:p>
        </p:txBody>
      </p:sp>
    </p:spTree>
    <p:extLst>
      <p:ext uri="{BB962C8B-B14F-4D97-AF65-F5344CB8AC3E}">
        <p14:creationId xmlns:p14="http://schemas.microsoft.com/office/powerpoint/2010/main" val="3834309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EACB7-4F41-4B81-9621-9ED08C9C0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8566D6-DD5F-4995-9015-CDA585B38D9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9C6F53-7A42-4E1F-A6FB-B1CFE7A6E206}"/>
              </a:ext>
            </a:extLst>
          </p:cNvPr>
          <p:cNvSpPr>
            <a:spLocks noGrp="1"/>
          </p:cNvSpPr>
          <p:nvPr>
            <p:ph type="dt" sz="half" idx="10"/>
          </p:nvPr>
        </p:nvSpPr>
        <p:spPr/>
        <p:txBody>
          <a:bodyPr/>
          <a:lstStyle/>
          <a:p>
            <a:fld id="{FED7361A-2B0E-4B65-9C5F-56C9F64CBC27}" type="datetimeFigureOut">
              <a:rPr lang="en-US" smtClean="0"/>
              <a:t>8/5/2022</a:t>
            </a:fld>
            <a:endParaRPr lang="en-US"/>
          </a:p>
        </p:txBody>
      </p:sp>
      <p:sp>
        <p:nvSpPr>
          <p:cNvPr id="5" name="Footer Placeholder 4">
            <a:extLst>
              <a:ext uri="{FF2B5EF4-FFF2-40B4-BE49-F238E27FC236}">
                <a16:creationId xmlns:a16="http://schemas.microsoft.com/office/drawing/2014/main" id="{2ED80586-8F9E-4696-BCF7-482B53974B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297184-D203-484E-A1E4-0E038A9550EE}"/>
              </a:ext>
            </a:extLst>
          </p:cNvPr>
          <p:cNvSpPr>
            <a:spLocks noGrp="1"/>
          </p:cNvSpPr>
          <p:nvPr>
            <p:ph type="sldNum" sz="quarter" idx="12"/>
          </p:nvPr>
        </p:nvSpPr>
        <p:spPr/>
        <p:txBody>
          <a:bodyPr/>
          <a:lstStyle/>
          <a:p>
            <a:fld id="{864746BF-80D0-4D34-9E0A-A06D6D4DF185}" type="slidenum">
              <a:rPr lang="en-US" smtClean="0"/>
              <a:t>‹#›</a:t>
            </a:fld>
            <a:endParaRPr lang="en-US"/>
          </a:p>
        </p:txBody>
      </p:sp>
    </p:spTree>
    <p:extLst>
      <p:ext uri="{BB962C8B-B14F-4D97-AF65-F5344CB8AC3E}">
        <p14:creationId xmlns:p14="http://schemas.microsoft.com/office/powerpoint/2010/main" val="589729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5C91C-CCD0-4808-A165-C1386938F3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AB0353-78DB-4D92-8820-6729E44F12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980427-2E88-4F1A-8C84-3888DEB2C464}"/>
              </a:ext>
            </a:extLst>
          </p:cNvPr>
          <p:cNvSpPr>
            <a:spLocks noGrp="1"/>
          </p:cNvSpPr>
          <p:nvPr>
            <p:ph type="dt" sz="half" idx="10"/>
          </p:nvPr>
        </p:nvSpPr>
        <p:spPr/>
        <p:txBody>
          <a:bodyPr/>
          <a:lstStyle/>
          <a:p>
            <a:fld id="{FED7361A-2B0E-4B65-9C5F-56C9F64CBC27}" type="datetimeFigureOut">
              <a:rPr lang="en-US" smtClean="0"/>
              <a:t>8/5/2022</a:t>
            </a:fld>
            <a:endParaRPr lang="en-US"/>
          </a:p>
        </p:txBody>
      </p:sp>
      <p:sp>
        <p:nvSpPr>
          <p:cNvPr id="5" name="Footer Placeholder 4">
            <a:extLst>
              <a:ext uri="{FF2B5EF4-FFF2-40B4-BE49-F238E27FC236}">
                <a16:creationId xmlns:a16="http://schemas.microsoft.com/office/drawing/2014/main" id="{62E502DF-527D-4978-A051-FFB840C00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D33E5-B6A9-4D27-A982-CC088AC52246}"/>
              </a:ext>
            </a:extLst>
          </p:cNvPr>
          <p:cNvSpPr>
            <a:spLocks noGrp="1"/>
          </p:cNvSpPr>
          <p:nvPr>
            <p:ph type="sldNum" sz="quarter" idx="12"/>
          </p:nvPr>
        </p:nvSpPr>
        <p:spPr/>
        <p:txBody>
          <a:bodyPr/>
          <a:lstStyle/>
          <a:p>
            <a:fld id="{864746BF-80D0-4D34-9E0A-A06D6D4DF185}" type="slidenum">
              <a:rPr lang="en-US" smtClean="0"/>
              <a:t>‹#›</a:t>
            </a:fld>
            <a:endParaRPr lang="en-US"/>
          </a:p>
        </p:txBody>
      </p:sp>
    </p:spTree>
    <p:extLst>
      <p:ext uri="{BB962C8B-B14F-4D97-AF65-F5344CB8AC3E}">
        <p14:creationId xmlns:p14="http://schemas.microsoft.com/office/powerpoint/2010/main" val="2572930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72A08-78A9-40B2-AC94-7A096885C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4E0EC5-2642-4CC6-8784-DA6D0540AC7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E5B201-613F-4D46-A69E-77A65AFC92B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02138-C056-46A9-9E78-FE375312D342}"/>
              </a:ext>
            </a:extLst>
          </p:cNvPr>
          <p:cNvSpPr>
            <a:spLocks noGrp="1"/>
          </p:cNvSpPr>
          <p:nvPr>
            <p:ph type="dt" sz="half" idx="10"/>
          </p:nvPr>
        </p:nvSpPr>
        <p:spPr/>
        <p:txBody>
          <a:bodyPr/>
          <a:lstStyle/>
          <a:p>
            <a:fld id="{FED7361A-2B0E-4B65-9C5F-56C9F64CBC27}" type="datetimeFigureOut">
              <a:rPr lang="en-US" smtClean="0"/>
              <a:t>8/5/2022</a:t>
            </a:fld>
            <a:endParaRPr lang="en-US"/>
          </a:p>
        </p:txBody>
      </p:sp>
      <p:sp>
        <p:nvSpPr>
          <p:cNvPr id="6" name="Footer Placeholder 5">
            <a:extLst>
              <a:ext uri="{FF2B5EF4-FFF2-40B4-BE49-F238E27FC236}">
                <a16:creationId xmlns:a16="http://schemas.microsoft.com/office/drawing/2014/main" id="{5ED244F0-230A-4D58-A8BC-1158AD87C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C2C9E2-61F4-4F57-B9D4-8C72FD1EED5A}"/>
              </a:ext>
            </a:extLst>
          </p:cNvPr>
          <p:cNvSpPr>
            <a:spLocks noGrp="1"/>
          </p:cNvSpPr>
          <p:nvPr>
            <p:ph type="sldNum" sz="quarter" idx="12"/>
          </p:nvPr>
        </p:nvSpPr>
        <p:spPr/>
        <p:txBody>
          <a:bodyPr/>
          <a:lstStyle/>
          <a:p>
            <a:fld id="{864746BF-80D0-4D34-9E0A-A06D6D4DF185}" type="slidenum">
              <a:rPr lang="en-US" smtClean="0"/>
              <a:t>‹#›</a:t>
            </a:fld>
            <a:endParaRPr lang="en-US"/>
          </a:p>
        </p:txBody>
      </p:sp>
    </p:spTree>
    <p:extLst>
      <p:ext uri="{BB962C8B-B14F-4D97-AF65-F5344CB8AC3E}">
        <p14:creationId xmlns:p14="http://schemas.microsoft.com/office/powerpoint/2010/main" val="17867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501E-82D3-4835-BFA2-DE1E2349B5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AF62B4-1FC0-4F16-B480-7CC5913137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A8AC0FB-6EA8-4E38-9DFE-6639775011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3A57FC-F4C6-4F94-934D-F45CA9CEC9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41C5987-C0AF-496E-9A54-10713E96CF9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A468BD-D1A8-4F89-8940-E655E5B58BC6}"/>
              </a:ext>
            </a:extLst>
          </p:cNvPr>
          <p:cNvSpPr>
            <a:spLocks noGrp="1"/>
          </p:cNvSpPr>
          <p:nvPr>
            <p:ph type="dt" sz="half" idx="10"/>
          </p:nvPr>
        </p:nvSpPr>
        <p:spPr/>
        <p:txBody>
          <a:bodyPr/>
          <a:lstStyle/>
          <a:p>
            <a:fld id="{FED7361A-2B0E-4B65-9C5F-56C9F64CBC27}" type="datetimeFigureOut">
              <a:rPr lang="en-US" smtClean="0"/>
              <a:t>8/5/2022</a:t>
            </a:fld>
            <a:endParaRPr lang="en-US"/>
          </a:p>
        </p:txBody>
      </p:sp>
      <p:sp>
        <p:nvSpPr>
          <p:cNvPr id="8" name="Footer Placeholder 7">
            <a:extLst>
              <a:ext uri="{FF2B5EF4-FFF2-40B4-BE49-F238E27FC236}">
                <a16:creationId xmlns:a16="http://schemas.microsoft.com/office/drawing/2014/main" id="{F5B6D2E7-B08F-43E0-A855-467A8530CD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60A6B5-A039-45BF-8D2A-B820944F2CD0}"/>
              </a:ext>
            </a:extLst>
          </p:cNvPr>
          <p:cNvSpPr>
            <a:spLocks noGrp="1"/>
          </p:cNvSpPr>
          <p:nvPr>
            <p:ph type="sldNum" sz="quarter" idx="12"/>
          </p:nvPr>
        </p:nvSpPr>
        <p:spPr/>
        <p:txBody>
          <a:bodyPr/>
          <a:lstStyle/>
          <a:p>
            <a:fld id="{864746BF-80D0-4D34-9E0A-A06D6D4DF185}" type="slidenum">
              <a:rPr lang="en-US" smtClean="0"/>
              <a:t>‹#›</a:t>
            </a:fld>
            <a:endParaRPr lang="en-US"/>
          </a:p>
        </p:txBody>
      </p:sp>
    </p:spTree>
    <p:extLst>
      <p:ext uri="{BB962C8B-B14F-4D97-AF65-F5344CB8AC3E}">
        <p14:creationId xmlns:p14="http://schemas.microsoft.com/office/powerpoint/2010/main" val="435001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1178-32A2-4509-A720-5155D43640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ED06AE-E45D-476E-BCDB-577DD9CB9BF9}"/>
              </a:ext>
            </a:extLst>
          </p:cNvPr>
          <p:cNvSpPr>
            <a:spLocks noGrp="1"/>
          </p:cNvSpPr>
          <p:nvPr>
            <p:ph type="dt" sz="half" idx="10"/>
          </p:nvPr>
        </p:nvSpPr>
        <p:spPr/>
        <p:txBody>
          <a:bodyPr/>
          <a:lstStyle/>
          <a:p>
            <a:fld id="{FED7361A-2B0E-4B65-9C5F-56C9F64CBC27}" type="datetimeFigureOut">
              <a:rPr lang="en-US" smtClean="0"/>
              <a:t>8/5/2022</a:t>
            </a:fld>
            <a:endParaRPr lang="en-US"/>
          </a:p>
        </p:txBody>
      </p:sp>
      <p:sp>
        <p:nvSpPr>
          <p:cNvPr id="4" name="Footer Placeholder 3">
            <a:extLst>
              <a:ext uri="{FF2B5EF4-FFF2-40B4-BE49-F238E27FC236}">
                <a16:creationId xmlns:a16="http://schemas.microsoft.com/office/drawing/2014/main" id="{B7967213-5D05-4299-B874-7536D2D7A8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0D47E7-6B07-4AB3-9D99-5CD965EF26C8}"/>
              </a:ext>
            </a:extLst>
          </p:cNvPr>
          <p:cNvSpPr>
            <a:spLocks noGrp="1"/>
          </p:cNvSpPr>
          <p:nvPr>
            <p:ph type="sldNum" sz="quarter" idx="12"/>
          </p:nvPr>
        </p:nvSpPr>
        <p:spPr/>
        <p:txBody>
          <a:bodyPr/>
          <a:lstStyle/>
          <a:p>
            <a:fld id="{864746BF-80D0-4D34-9E0A-A06D6D4DF185}" type="slidenum">
              <a:rPr lang="en-US" smtClean="0"/>
              <a:t>‹#›</a:t>
            </a:fld>
            <a:endParaRPr lang="en-US"/>
          </a:p>
        </p:txBody>
      </p:sp>
    </p:spTree>
    <p:extLst>
      <p:ext uri="{BB962C8B-B14F-4D97-AF65-F5344CB8AC3E}">
        <p14:creationId xmlns:p14="http://schemas.microsoft.com/office/powerpoint/2010/main" val="2382254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F3BE6F-A654-4D13-AD79-F59D83E6D52C}"/>
              </a:ext>
            </a:extLst>
          </p:cNvPr>
          <p:cNvSpPr>
            <a:spLocks noGrp="1"/>
          </p:cNvSpPr>
          <p:nvPr>
            <p:ph type="dt" sz="half" idx="10"/>
          </p:nvPr>
        </p:nvSpPr>
        <p:spPr/>
        <p:txBody>
          <a:bodyPr/>
          <a:lstStyle/>
          <a:p>
            <a:fld id="{FED7361A-2B0E-4B65-9C5F-56C9F64CBC27}" type="datetimeFigureOut">
              <a:rPr lang="en-US" smtClean="0"/>
              <a:t>8/5/2022</a:t>
            </a:fld>
            <a:endParaRPr lang="en-US"/>
          </a:p>
        </p:txBody>
      </p:sp>
      <p:sp>
        <p:nvSpPr>
          <p:cNvPr id="3" name="Footer Placeholder 2">
            <a:extLst>
              <a:ext uri="{FF2B5EF4-FFF2-40B4-BE49-F238E27FC236}">
                <a16:creationId xmlns:a16="http://schemas.microsoft.com/office/drawing/2014/main" id="{FA97F5C4-C144-4BB5-8466-E4A2F368DA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949D0B-08E1-4C31-B984-B382E1D22E4A}"/>
              </a:ext>
            </a:extLst>
          </p:cNvPr>
          <p:cNvSpPr>
            <a:spLocks noGrp="1"/>
          </p:cNvSpPr>
          <p:nvPr>
            <p:ph type="sldNum" sz="quarter" idx="12"/>
          </p:nvPr>
        </p:nvSpPr>
        <p:spPr/>
        <p:txBody>
          <a:bodyPr/>
          <a:lstStyle/>
          <a:p>
            <a:fld id="{864746BF-80D0-4D34-9E0A-A06D6D4DF185}" type="slidenum">
              <a:rPr lang="en-US" smtClean="0"/>
              <a:t>‹#›</a:t>
            </a:fld>
            <a:endParaRPr lang="en-US"/>
          </a:p>
        </p:txBody>
      </p:sp>
    </p:spTree>
    <p:extLst>
      <p:ext uri="{BB962C8B-B14F-4D97-AF65-F5344CB8AC3E}">
        <p14:creationId xmlns:p14="http://schemas.microsoft.com/office/powerpoint/2010/main" val="365036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543FD-0D5B-450A-B172-052E11CE1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65400F-8208-4E2D-8CF1-B21910A320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CAE6B2-0386-48D5-BD2A-A37D8CED1F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EFDFF9-3619-4FDB-9678-1CFABEDC226A}"/>
              </a:ext>
            </a:extLst>
          </p:cNvPr>
          <p:cNvSpPr>
            <a:spLocks noGrp="1"/>
          </p:cNvSpPr>
          <p:nvPr>
            <p:ph type="dt" sz="half" idx="10"/>
          </p:nvPr>
        </p:nvSpPr>
        <p:spPr/>
        <p:txBody>
          <a:bodyPr/>
          <a:lstStyle/>
          <a:p>
            <a:fld id="{FED7361A-2B0E-4B65-9C5F-56C9F64CBC27}" type="datetimeFigureOut">
              <a:rPr lang="en-US" smtClean="0"/>
              <a:t>8/5/2022</a:t>
            </a:fld>
            <a:endParaRPr lang="en-US"/>
          </a:p>
        </p:txBody>
      </p:sp>
      <p:sp>
        <p:nvSpPr>
          <p:cNvPr id="6" name="Footer Placeholder 5">
            <a:extLst>
              <a:ext uri="{FF2B5EF4-FFF2-40B4-BE49-F238E27FC236}">
                <a16:creationId xmlns:a16="http://schemas.microsoft.com/office/drawing/2014/main" id="{1E93A392-3E8F-4F61-81C0-67D04273C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0848E-1D3B-4E05-AD56-396B9811E9CC}"/>
              </a:ext>
            </a:extLst>
          </p:cNvPr>
          <p:cNvSpPr>
            <a:spLocks noGrp="1"/>
          </p:cNvSpPr>
          <p:nvPr>
            <p:ph type="sldNum" sz="quarter" idx="12"/>
          </p:nvPr>
        </p:nvSpPr>
        <p:spPr/>
        <p:txBody>
          <a:bodyPr/>
          <a:lstStyle/>
          <a:p>
            <a:fld id="{864746BF-80D0-4D34-9E0A-A06D6D4DF185}" type="slidenum">
              <a:rPr lang="en-US" smtClean="0"/>
              <a:t>‹#›</a:t>
            </a:fld>
            <a:endParaRPr lang="en-US"/>
          </a:p>
        </p:txBody>
      </p:sp>
    </p:spTree>
    <p:extLst>
      <p:ext uri="{BB962C8B-B14F-4D97-AF65-F5344CB8AC3E}">
        <p14:creationId xmlns:p14="http://schemas.microsoft.com/office/powerpoint/2010/main" val="2070252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5EF7B-74FA-41B7-AFFB-D96870D22C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9C2247-71E9-49E0-BAFF-04E336580C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B95841-FF20-4854-9EA6-038AF50ED0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0C4EFB-85EA-43F3-81D8-5DE9CE4332AA}"/>
              </a:ext>
            </a:extLst>
          </p:cNvPr>
          <p:cNvSpPr>
            <a:spLocks noGrp="1"/>
          </p:cNvSpPr>
          <p:nvPr>
            <p:ph type="dt" sz="half" idx="10"/>
          </p:nvPr>
        </p:nvSpPr>
        <p:spPr/>
        <p:txBody>
          <a:bodyPr/>
          <a:lstStyle/>
          <a:p>
            <a:fld id="{FED7361A-2B0E-4B65-9C5F-56C9F64CBC27}" type="datetimeFigureOut">
              <a:rPr lang="en-US" smtClean="0"/>
              <a:t>8/5/2022</a:t>
            </a:fld>
            <a:endParaRPr lang="en-US"/>
          </a:p>
        </p:txBody>
      </p:sp>
      <p:sp>
        <p:nvSpPr>
          <p:cNvPr id="6" name="Footer Placeholder 5">
            <a:extLst>
              <a:ext uri="{FF2B5EF4-FFF2-40B4-BE49-F238E27FC236}">
                <a16:creationId xmlns:a16="http://schemas.microsoft.com/office/drawing/2014/main" id="{3DE4CECE-2282-4CC7-B559-38C884E058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069AC8-2ABC-4C6E-8120-BCF401788D15}"/>
              </a:ext>
            </a:extLst>
          </p:cNvPr>
          <p:cNvSpPr>
            <a:spLocks noGrp="1"/>
          </p:cNvSpPr>
          <p:nvPr>
            <p:ph type="sldNum" sz="quarter" idx="12"/>
          </p:nvPr>
        </p:nvSpPr>
        <p:spPr/>
        <p:txBody>
          <a:bodyPr/>
          <a:lstStyle/>
          <a:p>
            <a:fld id="{864746BF-80D0-4D34-9E0A-A06D6D4DF185}" type="slidenum">
              <a:rPr lang="en-US" smtClean="0"/>
              <a:t>‹#›</a:t>
            </a:fld>
            <a:endParaRPr lang="en-US"/>
          </a:p>
        </p:txBody>
      </p:sp>
    </p:spTree>
    <p:extLst>
      <p:ext uri="{BB962C8B-B14F-4D97-AF65-F5344CB8AC3E}">
        <p14:creationId xmlns:p14="http://schemas.microsoft.com/office/powerpoint/2010/main" val="135675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5796A8-5DC8-4C2D-A9F7-F0073B15F9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4F603E-C142-445A-8B9C-D5942AE25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E1A656-D14E-4586-8DA2-5C82741D29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D7361A-2B0E-4B65-9C5F-56C9F64CBC27}" type="datetimeFigureOut">
              <a:rPr lang="en-US" smtClean="0"/>
              <a:t>8/5/2022</a:t>
            </a:fld>
            <a:endParaRPr lang="en-US"/>
          </a:p>
        </p:txBody>
      </p:sp>
      <p:sp>
        <p:nvSpPr>
          <p:cNvPr id="5" name="Footer Placeholder 4">
            <a:extLst>
              <a:ext uri="{FF2B5EF4-FFF2-40B4-BE49-F238E27FC236}">
                <a16:creationId xmlns:a16="http://schemas.microsoft.com/office/drawing/2014/main" id="{1506AF52-488F-48DD-9FE2-F2EED3D5A2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798632-4CD8-42EF-BA87-8D9D0197A3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4746BF-80D0-4D34-9E0A-A06D6D4DF185}" type="slidenum">
              <a:rPr lang="en-US" smtClean="0"/>
              <a:t>‹#›</a:t>
            </a:fld>
            <a:endParaRPr lang="en-US"/>
          </a:p>
        </p:txBody>
      </p:sp>
    </p:spTree>
    <p:extLst>
      <p:ext uri="{BB962C8B-B14F-4D97-AF65-F5344CB8AC3E}">
        <p14:creationId xmlns:p14="http://schemas.microsoft.com/office/powerpoint/2010/main" val="61554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2DA99-3457-45FE-8611-0D75A7BA791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AB05C2E-C2D3-4F6F-B1E4-75F84B86BEE2}"/>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CF650424-A449-4D62-8D6C-B493AB35ED85}"/>
              </a:ext>
            </a:extLst>
          </p:cNvPr>
          <p:cNvPicPr>
            <a:picLocks noChangeAspect="1"/>
          </p:cNvPicPr>
          <p:nvPr/>
        </p:nvPicPr>
        <p:blipFill rotWithShape="1">
          <a:blip r:embed="rId2">
            <a:extLst>
              <a:ext uri="{28A0092B-C50C-407E-A947-70E740481C1C}">
                <a14:useLocalDpi xmlns:a14="http://schemas.microsoft.com/office/drawing/2010/main" val="0"/>
              </a:ext>
            </a:extLst>
          </a:blip>
          <a:srcRect t="4737" b="4397"/>
          <a:stretch/>
        </p:blipFill>
        <p:spPr>
          <a:xfrm>
            <a:off x="1142285" y="0"/>
            <a:ext cx="9767194" cy="6858000"/>
          </a:xfrm>
          <a:prstGeom prst="rect">
            <a:avLst/>
          </a:prstGeom>
        </p:spPr>
      </p:pic>
    </p:spTree>
    <p:extLst>
      <p:ext uri="{BB962C8B-B14F-4D97-AF65-F5344CB8AC3E}">
        <p14:creationId xmlns:p14="http://schemas.microsoft.com/office/powerpoint/2010/main" val="3029508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EA0C2-9560-4B96-A19E-EDCF00C298F3}"/>
              </a:ext>
            </a:extLst>
          </p:cNvPr>
          <p:cNvSpPr/>
          <p:nvPr/>
        </p:nvSpPr>
        <p:spPr>
          <a:xfrm>
            <a:off x="3469211" y="151179"/>
            <a:ext cx="3447821" cy="6555641"/>
          </a:xfrm>
          <a:prstGeom prst="rect">
            <a:avLst/>
          </a:prstGeom>
        </p:spPr>
        <p:txBody>
          <a:bodyPr wrap="square">
            <a:spAutoFit/>
          </a:bodyPr>
          <a:lstStyle/>
          <a:p>
            <a:r>
              <a:rPr lang="en-US" sz="2400" dirty="0"/>
              <a:t>Ciara </a:t>
            </a:r>
            <a:r>
              <a:rPr lang="en-US" sz="2400" dirty="0" err="1"/>
              <a:t>Ulreich</a:t>
            </a:r>
            <a:r>
              <a:rPr lang="en-US" sz="2400" dirty="0"/>
              <a:t>-Power</a:t>
            </a:r>
          </a:p>
          <a:p>
            <a:r>
              <a:rPr lang="en-US" sz="2400" dirty="0"/>
              <a:t>Age 17</a:t>
            </a:r>
          </a:p>
          <a:p>
            <a:endParaRPr lang="en-US" sz="2400" dirty="0"/>
          </a:p>
          <a:p>
            <a:r>
              <a:rPr lang="en-US" sz="2800" dirty="0"/>
              <a:t>Honorable Mention</a:t>
            </a:r>
          </a:p>
          <a:p>
            <a:endParaRPr lang="en-US" sz="1400" i="1" dirty="0"/>
          </a:p>
          <a:p>
            <a:r>
              <a:rPr lang="en-US" sz="2800" i="1" dirty="0"/>
              <a:t>“Human Impact”</a:t>
            </a:r>
          </a:p>
          <a:p>
            <a:endParaRPr lang="en-US" sz="2000" dirty="0"/>
          </a:p>
          <a:p>
            <a:r>
              <a:rPr lang="en-US" sz="2400" dirty="0"/>
              <a:t>Pencil</a:t>
            </a:r>
          </a:p>
          <a:p>
            <a:endParaRPr lang="en-US" dirty="0"/>
          </a:p>
          <a:p>
            <a:r>
              <a:rPr lang="en-US" dirty="0"/>
              <a:t>"Humans have affected the earth since our existence. Humans are irresponsible and tend not to care about their actions and their effects on the earth. Climate change is a serious issue that needs to be addressed more often, and I hope this art will help express my view and spread the message.”</a:t>
            </a:r>
          </a:p>
          <a:p>
            <a:endParaRPr lang="en-US" dirty="0"/>
          </a:p>
          <a:p>
            <a:r>
              <a:rPr lang="en-US" dirty="0"/>
              <a:t>Chaparral High School</a:t>
            </a:r>
          </a:p>
        </p:txBody>
      </p:sp>
      <p:pic>
        <p:nvPicPr>
          <p:cNvPr id="4" name="Picture 3">
            <a:extLst>
              <a:ext uri="{FF2B5EF4-FFF2-40B4-BE49-F238E27FC236}">
                <a16:creationId xmlns:a16="http://schemas.microsoft.com/office/drawing/2014/main" id="{21233689-C141-4C19-818D-8854716E583E}"/>
              </a:ext>
            </a:extLst>
          </p:cNvPr>
          <p:cNvPicPr>
            <a:picLocks noChangeAspect="1"/>
          </p:cNvPicPr>
          <p:nvPr/>
        </p:nvPicPr>
        <p:blipFill rotWithShape="1">
          <a:blip r:embed="rId2">
            <a:extLst>
              <a:ext uri="{28A0092B-C50C-407E-A947-70E740481C1C}">
                <a14:useLocalDpi xmlns:a14="http://schemas.microsoft.com/office/drawing/2010/main" val="0"/>
              </a:ext>
            </a:extLst>
          </a:blip>
          <a:srcRect l="4453" r="39073"/>
          <a:stretch/>
        </p:blipFill>
        <p:spPr>
          <a:xfrm>
            <a:off x="0" y="0"/>
            <a:ext cx="3300248" cy="6859932"/>
          </a:xfrm>
          <a:prstGeom prst="rect">
            <a:avLst/>
          </a:prstGeom>
        </p:spPr>
      </p:pic>
      <p:pic>
        <p:nvPicPr>
          <p:cNvPr id="6" name="Picture 5">
            <a:extLst>
              <a:ext uri="{FF2B5EF4-FFF2-40B4-BE49-F238E27FC236}">
                <a16:creationId xmlns:a16="http://schemas.microsoft.com/office/drawing/2014/main" id="{F80D3E35-E171-4C70-829D-91BFE8C079E3}"/>
              </a:ext>
            </a:extLst>
          </p:cNvPr>
          <p:cNvPicPr>
            <a:picLocks noChangeAspect="1"/>
          </p:cNvPicPr>
          <p:nvPr/>
        </p:nvPicPr>
        <p:blipFill rotWithShape="1">
          <a:blip r:embed="rId3">
            <a:extLst>
              <a:ext uri="{28A0092B-C50C-407E-A947-70E740481C1C}">
                <a14:useLocalDpi xmlns:a14="http://schemas.microsoft.com/office/drawing/2010/main" val="0"/>
              </a:ext>
            </a:extLst>
          </a:blip>
          <a:srcRect l="25334" t="13626" r="9271" b="19553"/>
          <a:stretch/>
        </p:blipFill>
        <p:spPr>
          <a:xfrm rot="5400000">
            <a:off x="6474926" y="1147762"/>
            <a:ext cx="5953544" cy="45624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43335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200E33-AB9D-472B-A391-338A77B69BBC}"/>
              </a:ext>
            </a:extLst>
          </p:cNvPr>
          <p:cNvPicPr>
            <a:picLocks noChangeAspect="1"/>
          </p:cNvPicPr>
          <p:nvPr/>
        </p:nvPicPr>
        <p:blipFill rotWithShape="1">
          <a:blip r:embed="rId2">
            <a:extLst>
              <a:ext uri="{28A0092B-C50C-407E-A947-70E740481C1C}">
                <a14:useLocalDpi xmlns:a14="http://schemas.microsoft.com/office/drawing/2010/main" val="0"/>
              </a:ext>
            </a:extLst>
          </a:blip>
          <a:srcRect l="8397" t="27815" r="35487" b="9683"/>
          <a:stretch/>
        </p:blipFill>
        <p:spPr>
          <a:xfrm>
            <a:off x="8338656" y="888564"/>
            <a:ext cx="3394573" cy="483272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90C88C6-D5E3-4537-97A1-556265052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15" y="452336"/>
            <a:ext cx="3902505" cy="59533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id="{2BDA8671-DC6C-4552-B6C5-9E092B7602B7}"/>
              </a:ext>
            </a:extLst>
          </p:cNvPr>
          <p:cNvSpPr txBox="1"/>
          <p:nvPr/>
        </p:nvSpPr>
        <p:spPr>
          <a:xfrm>
            <a:off x="4723002" y="389998"/>
            <a:ext cx="3132146" cy="6001643"/>
          </a:xfrm>
          <a:prstGeom prst="rect">
            <a:avLst/>
          </a:prstGeom>
          <a:noFill/>
        </p:spPr>
        <p:txBody>
          <a:bodyPr wrap="square" rtlCol="0">
            <a:spAutoFit/>
          </a:bodyPr>
          <a:lstStyle/>
          <a:p>
            <a:pPr algn="ctr"/>
            <a:r>
              <a:rPr lang="en-US" sz="2000" dirty="0"/>
              <a:t>Sushmita Marella</a:t>
            </a:r>
          </a:p>
          <a:p>
            <a:pPr algn="ctr"/>
            <a:r>
              <a:rPr lang="en-US" sz="2000" dirty="0"/>
              <a:t>Age 14</a:t>
            </a:r>
          </a:p>
          <a:p>
            <a:pPr algn="ctr"/>
            <a:endParaRPr lang="en-US" sz="2000" dirty="0"/>
          </a:p>
          <a:p>
            <a:pPr algn="ctr"/>
            <a:r>
              <a:rPr lang="en-US" sz="2400" dirty="0"/>
              <a:t>Honorable Mention</a:t>
            </a:r>
          </a:p>
          <a:p>
            <a:pPr algn="ctr"/>
            <a:endParaRPr lang="en-US" sz="2400" dirty="0"/>
          </a:p>
          <a:p>
            <a:pPr algn="ctr"/>
            <a:endParaRPr lang="en-US" sz="2400" dirty="0"/>
          </a:p>
          <a:p>
            <a:pPr algn="ctr"/>
            <a:r>
              <a:rPr lang="en-US" sz="2800" i="1" dirty="0"/>
              <a:t>“Holy Grail of Drop”</a:t>
            </a:r>
          </a:p>
          <a:p>
            <a:pPr algn="ctr"/>
            <a:endParaRPr lang="en-US" sz="2400" dirty="0"/>
          </a:p>
          <a:p>
            <a:pPr algn="ctr"/>
            <a:r>
              <a:rPr lang="en-US" sz="2000" dirty="0"/>
              <a:t>Watercolor</a:t>
            </a:r>
          </a:p>
          <a:p>
            <a:pPr algn="ctr"/>
            <a:endParaRPr lang="en-US" dirty="0"/>
          </a:p>
          <a:p>
            <a:pPr algn="ctr"/>
            <a:endParaRPr lang="en-US" dirty="0"/>
          </a:p>
          <a:p>
            <a:pPr algn="ctr"/>
            <a:r>
              <a:rPr lang="en-US" sz="1600" dirty="0"/>
              <a:t>“Water is one of the world's most valuable resources. Therefore, it is also one of the most used resources. Water is wasted on a daily basis since we require it for so many things. Together, we can protect our water by using it sparingly and preserving our resources.”</a:t>
            </a:r>
          </a:p>
        </p:txBody>
      </p:sp>
    </p:spTree>
    <p:extLst>
      <p:ext uri="{BB962C8B-B14F-4D97-AF65-F5344CB8AC3E}">
        <p14:creationId xmlns:p14="http://schemas.microsoft.com/office/powerpoint/2010/main" val="2758671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4D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1D2DAC4-C4D2-4B40-BC70-A86759DC06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9504" y="102728"/>
            <a:ext cx="3813332" cy="6660846"/>
          </a:xfrm>
          <a:prstGeom prst="rect">
            <a:avLst/>
          </a:prstGeom>
        </p:spPr>
      </p:pic>
      <p:sp>
        <p:nvSpPr>
          <p:cNvPr id="4" name="Rectangle 3">
            <a:extLst>
              <a:ext uri="{FF2B5EF4-FFF2-40B4-BE49-F238E27FC236}">
                <a16:creationId xmlns:a16="http://schemas.microsoft.com/office/drawing/2014/main" id="{519FA086-2CC2-4300-8993-6495412EED37}"/>
              </a:ext>
            </a:extLst>
          </p:cNvPr>
          <p:cNvSpPr/>
          <p:nvPr/>
        </p:nvSpPr>
        <p:spPr>
          <a:xfrm>
            <a:off x="849164" y="797510"/>
            <a:ext cx="6153048" cy="5262979"/>
          </a:xfrm>
          <a:prstGeom prst="rect">
            <a:avLst/>
          </a:prstGeom>
        </p:spPr>
        <p:txBody>
          <a:bodyPr wrap="square">
            <a:spAutoFit/>
          </a:bodyPr>
          <a:lstStyle/>
          <a:p>
            <a:pPr algn="ctr"/>
            <a:r>
              <a:rPr lang="en-US" sz="2800" dirty="0"/>
              <a:t>Katherine Dalton</a:t>
            </a:r>
          </a:p>
          <a:p>
            <a:pPr algn="ctr"/>
            <a:r>
              <a:rPr lang="en-US" sz="2800" dirty="0"/>
              <a:t>Age 16</a:t>
            </a:r>
          </a:p>
          <a:p>
            <a:pPr algn="ctr"/>
            <a:endParaRPr lang="en-US" dirty="0"/>
          </a:p>
          <a:p>
            <a:pPr algn="ctr"/>
            <a:r>
              <a:rPr lang="en-US" sz="2800" dirty="0"/>
              <a:t>Honorable Mention</a:t>
            </a:r>
          </a:p>
          <a:p>
            <a:pPr algn="ctr"/>
            <a:endParaRPr lang="en-US" dirty="0"/>
          </a:p>
          <a:p>
            <a:pPr algn="ctr"/>
            <a:r>
              <a:rPr lang="en-US" sz="3200" i="1" dirty="0"/>
              <a:t>“Wings of Hope”</a:t>
            </a:r>
          </a:p>
          <a:p>
            <a:pPr algn="ctr"/>
            <a:endParaRPr lang="en-US" dirty="0"/>
          </a:p>
          <a:p>
            <a:pPr algn="ctr"/>
            <a:r>
              <a:rPr lang="en-US" sz="2000" dirty="0"/>
              <a:t>Color Pencil, Collage</a:t>
            </a:r>
          </a:p>
          <a:p>
            <a:pPr algn="ctr"/>
            <a:endParaRPr lang="en-US" dirty="0"/>
          </a:p>
          <a:p>
            <a:pPr algn="ctr"/>
            <a:r>
              <a:rPr lang="en-US" dirty="0"/>
              <a:t>“I wanted to create a piece that I felt reflected the theme of "Sustainable Water for All" I wanted to </a:t>
            </a:r>
            <a:r>
              <a:rPr lang="en-US" dirty="0" err="1"/>
              <a:t>yse</a:t>
            </a:r>
            <a:r>
              <a:rPr lang="en-US" dirty="0"/>
              <a:t> my favorite medium on this project, but I ended up pushing myself to use another medium as well. I also chose to include a form of an animal in it, because I love incorporating animals into my work.”</a:t>
            </a:r>
          </a:p>
          <a:p>
            <a:pPr algn="ctr"/>
            <a:endParaRPr lang="en-US" dirty="0"/>
          </a:p>
          <a:p>
            <a:pPr algn="ctr"/>
            <a:r>
              <a:rPr lang="en-US" sz="2000" dirty="0"/>
              <a:t>Saguaro High School</a:t>
            </a:r>
          </a:p>
        </p:txBody>
      </p:sp>
    </p:spTree>
    <p:extLst>
      <p:ext uri="{BB962C8B-B14F-4D97-AF65-F5344CB8AC3E}">
        <p14:creationId xmlns:p14="http://schemas.microsoft.com/office/powerpoint/2010/main" val="4284447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BDA1DF4-4A62-4344-93EA-727B7364F09C}"/>
              </a:ext>
            </a:extLst>
          </p:cNvPr>
          <p:cNvPicPr>
            <a:picLocks noChangeAspect="1"/>
          </p:cNvPicPr>
          <p:nvPr/>
        </p:nvPicPr>
        <p:blipFill rotWithShape="1">
          <a:blip r:embed="rId2">
            <a:extLst>
              <a:ext uri="{28A0092B-C50C-407E-A947-70E740481C1C}">
                <a14:useLocalDpi xmlns:a14="http://schemas.microsoft.com/office/drawing/2010/main" val="0"/>
              </a:ext>
            </a:extLst>
          </a:blip>
          <a:srcRect b="4577"/>
          <a:stretch/>
        </p:blipFill>
        <p:spPr>
          <a:xfrm>
            <a:off x="0" y="-429"/>
            <a:ext cx="5357813" cy="6862527"/>
          </a:xfrm>
          <a:prstGeom prst="rect">
            <a:avLst/>
          </a:prstGeom>
        </p:spPr>
      </p:pic>
      <p:sp>
        <p:nvSpPr>
          <p:cNvPr id="4" name="Rectangle 3">
            <a:extLst>
              <a:ext uri="{FF2B5EF4-FFF2-40B4-BE49-F238E27FC236}">
                <a16:creationId xmlns:a16="http://schemas.microsoft.com/office/drawing/2014/main" id="{3FB31AEC-1676-4508-91EB-9095C77895E0}"/>
              </a:ext>
            </a:extLst>
          </p:cNvPr>
          <p:cNvSpPr/>
          <p:nvPr/>
        </p:nvSpPr>
        <p:spPr>
          <a:xfrm>
            <a:off x="5883185" y="520081"/>
            <a:ext cx="5840587" cy="5816977"/>
          </a:xfrm>
          <a:prstGeom prst="rect">
            <a:avLst/>
          </a:prstGeom>
        </p:spPr>
        <p:txBody>
          <a:bodyPr wrap="square">
            <a:spAutoFit/>
          </a:bodyPr>
          <a:lstStyle/>
          <a:p>
            <a:pPr algn="ctr"/>
            <a:r>
              <a:rPr lang="en-US" sz="2400" dirty="0" err="1">
                <a:solidFill>
                  <a:schemeClr val="bg1"/>
                </a:solidFill>
              </a:rPr>
              <a:t>Aluet</a:t>
            </a:r>
            <a:r>
              <a:rPr lang="en-US" sz="2400" dirty="0">
                <a:solidFill>
                  <a:schemeClr val="bg1"/>
                </a:solidFill>
              </a:rPr>
              <a:t> </a:t>
            </a:r>
            <a:r>
              <a:rPr lang="en-US" sz="2400" dirty="0" err="1">
                <a:solidFill>
                  <a:schemeClr val="bg1"/>
                </a:solidFill>
              </a:rPr>
              <a:t>Gaxiola</a:t>
            </a:r>
            <a:r>
              <a:rPr lang="en-US" sz="2400" dirty="0">
                <a:solidFill>
                  <a:schemeClr val="bg1"/>
                </a:solidFill>
              </a:rPr>
              <a:t> Vera</a:t>
            </a:r>
          </a:p>
          <a:p>
            <a:pPr algn="ctr"/>
            <a:r>
              <a:rPr lang="en-US" sz="2400" dirty="0">
                <a:solidFill>
                  <a:schemeClr val="bg1"/>
                </a:solidFill>
              </a:rPr>
              <a:t>Age 18</a:t>
            </a:r>
          </a:p>
          <a:p>
            <a:pPr algn="ctr"/>
            <a:endParaRPr lang="en-US" sz="2400" dirty="0">
              <a:solidFill>
                <a:schemeClr val="bg1"/>
              </a:solidFill>
            </a:endParaRPr>
          </a:p>
          <a:p>
            <a:pPr algn="ctr"/>
            <a:endParaRPr lang="en-US" dirty="0">
              <a:solidFill>
                <a:schemeClr val="bg1"/>
              </a:solidFill>
            </a:endParaRPr>
          </a:p>
          <a:p>
            <a:pPr algn="ctr"/>
            <a:r>
              <a:rPr lang="en-US" sz="2400" dirty="0">
                <a:solidFill>
                  <a:schemeClr val="bg1"/>
                </a:solidFill>
              </a:rPr>
              <a:t>Honorable Mention</a:t>
            </a:r>
          </a:p>
          <a:p>
            <a:pPr algn="ctr"/>
            <a:endParaRPr lang="en-US" sz="2400" dirty="0">
              <a:solidFill>
                <a:schemeClr val="bg1"/>
              </a:solidFill>
            </a:endParaRPr>
          </a:p>
          <a:p>
            <a:pPr algn="ctr"/>
            <a:endParaRPr lang="en-US" sz="2800" dirty="0">
              <a:solidFill>
                <a:schemeClr val="bg1"/>
              </a:solidFill>
            </a:endParaRPr>
          </a:p>
          <a:p>
            <a:pPr algn="ctr"/>
            <a:r>
              <a:rPr lang="en-US" sz="3200" i="1" dirty="0">
                <a:solidFill>
                  <a:schemeClr val="bg1"/>
                </a:solidFill>
              </a:rPr>
              <a:t>“Map of Life”</a:t>
            </a:r>
          </a:p>
          <a:p>
            <a:pPr algn="ctr"/>
            <a:endParaRPr lang="en-US" dirty="0">
              <a:solidFill>
                <a:schemeClr val="bg1"/>
              </a:solidFill>
            </a:endParaRPr>
          </a:p>
          <a:p>
            <a:pPr algn="ctr"/>
            <a:endParaRPr lang="en-US" sz="2400" dirty="0">
              <a:solidFill>
                <a:schemeClr val="bg1"/>
              </a:solidFill>
            </a:endParaRPr>
          </a:p>
          <a:p>
            <a:pPr algn="ctr"/>
            <a:r>
              <a:rPr lang="en-US" sz="2400" dirty="0">
                <a:solidFill>
                  <a:schemeClr val="bg1"/>
                </a:solidFill>
              </a:rPr>
              <a:t>Watercolor</a:t>
            </a:r>
          </a:p>
          <a:p>
            <a:pPr algn="ctr"/>
            <a:endParaRPr lang="en-US" dirty="0">
              <a:solidFill>
                <a:schemeClr val="bg1"/>
              </a:solidFill>
            </a:endParaRPr>
          </a:p>
          <a:p>
            <a:pPr algn="ctr"/>
            <a:r>
              <a:rPr lang="en-US" dirty="0">
                <a:solidFill>
                  <a:schemeClr val="bg1"/>
                </a:solidFill>
              </a:rPr>
              <a:t>“I've really been drawn to maps this year and realized how everyone is connected by water.”</a:t>
            </a:r>
          </a:p>
          <a:p>
            <a:pPr algn="ctr"/>
            <a:endParaRPr lang="en-US" dirty="0">
              <a:solidFill>
                <a:schemeClr val="bg1"/>
              </a:solidFill>
            </a:endParaRPr>
          </a:p>
          <a:p>
            <a:pPr algn="ctr"/>
            <a:endParaRPr lang="en-US" dirty="0">
              <a:solidFill>
                <a:schemeClr val="bg1"/>
              </a:solidFill>
            </a:endParaRPr>
          </a:p>
          <a:p>
            <a:pPr algn="ctr"/>
            <a:r>
              <a:rPr lang="en-US" dirty="0">
                <a:solidFill>
                  <a:schemeClr val="bg1"/>
                </a:solidFill>
              </a:rPr>
              <a:t>Saguaro High School</a:t>
            </a:r>
            <a:endParaRPr lang="en-US" dirty="0"/>
          </a:p>
        </p:txBody>
      </p:sp>
    </p:spTree>
    <p:extLst>
      <p:ext uri="{BB962C8B-B14F-4D97-AF65-F5344CB8AC3E}">
        <p14:creationId xmlns:p14="http://schemas.microsoft.com/office/powerpoint/2010/main" val="3635813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6B2563-7F3C-49DA-A83F-172BB903624A}"/>
              </a:ext>
            </a:extLst>
          </p:cNvPr>
          <p:cNvSpPr txBox="1"/>
          <p:nvPr/>
        </p:nvSpPr>
        <p:spPr>
          <a:xfrm>
            <a:off x="689934" y="428177"/>
            <a:ext cx="3185106" cy="6001643"/>
          </a:xfrm>
          <a:prstGeom prst="rect">
            <a:avLst/>
          </a:prstGeom>
          <a:noFill/>
        </p:spPr>
        <p:txBody>
          <a:bodyPr wrap="square" rtlCol="0">
            <a:spAutoFit/>
          </a:bodyPr>
          <a:lstStyle/>
          <a:p>
            <a:pPr algn="ctr"/>
            <a:r>
              <a:rPr lang="en-US" sz="2400"/>
              <a:t>Holly Brooke Small</a:t>
            </a:r>
          </a:p>
          <a:p>
            <a:pPr algn="ctr"/>
            <a:r>
              <a:rPr lang="en-US" sz="2400"/>
              <a:t>Age 17</a:t>
            </a:r>
          </a:p>
          <a:p>
            <a:pPr algn="ctr"/>
            <a:endParaRPr lang="en-US"/>
          </a:p>
          <a:p>
            <a:pPr algn="ctr"/>
            <a:r>
              <a:rPr lang="en-US" sz="2800"/>
              <a:t>Honorable Mention</a:t>
            </a:r>
          </a:p>
          <a:p>
            <a:pPr algn="ctr"/>
            <a:endParaRPr lang="en-US"/>
          </a:p>
          <a:p>
            <a:pPr algn="ctr"/>
            <a:endParaRPr lang="en-US"/>
          </a:p>
          <a:p>
            <a:pPr algn="ctr"/>
            <a:r>
              <a:rPr lang="en-US" sz="3200"/>
              <a:t>“Desert Duo”</a:t>
            </a:r>
          </a:p>
          <a:p>
            <a:pPr algn="ctr"/>
            <a:endParaRPr lang="en-US"/>
          </a:p>
          <a:p>
            <a:pPr algn="ctr"/>
            <a:r>
              <a:rPr lang="en-US" sz="2000"/>
              <a:t>Marker, Color Pencil</a:t>
            </a:r>
          </a:p>
          <a:p>
            <a:pPr algn="ctr"/>
            <a:endParaRPr lang="en-US"/>
          </a:p>
          <a:p>
            <a:pPr algn="ctr"/>
            <a:r>
              <a:rPr lang="en-US"/>
              <a:t>“Arizona is a beautiful state but often looked over because of beaches in California. However, our desert is beautiful, and without water, we wouldn't be able to see what beautiful life it takes care of.”</a:t>
            </a:r>
          </a:p>
          <a:p>
            <a:pPr algn="ctr"/>
            <a:endParaRPr lang="en-US" sz="2000"/>
          </a:p>
          <a:p>
            <a:pPr algn="ctr"/>
            <a:r>
              <a:rPr lang="en-US" sz="2000"/>
              <a:t>Chaparral High School</a:t>
            </a:r>
            <a:endParaRPr lang="en-US" dirty="0"/>
          </a:p>
        </p:txBody>
      </p:sp>
      <p:pic>
        <p:nvPicPr>
          <p:cNvPr id="4" name="Picture 3">
            <a:extLst>
              <a:ext uri="{FF2B5EF4-FFF2-40B4-BE49-F238E27FC236}">
                <a16:creationId xmlns:a16="http://schemas.microsoft.com/office/drawing/2014/main" id="{464A242D-1D01-42DC-8DAA-5AB3C1F603AE}"/>
              </a:ext>
            </a:extLst>
          </p:cNvPr>
          <p:cNvPicPr>
            <a:picLocks noChangeAspect="1"/>
          </p:cNvPicPr>
          <p:nvPr/>
        </p:nvPicPr>
        <p:blipFill rotWithShape="1">
          <a:blip r:embed="rId2">
            <a:extLst>
              <a:ext uri="{28A0092B-C50C-407E-A947-70E740481C1C}">
                <a14:useLocalDpi xmlns:a14="http://schemas.microsoft.com/office/drawing/2010/main" val="0"/>
              </a:ext>
            </a:extLst>
          </a:blip>
          <a:srcRect t="3404"/>
          <a:stretch/>
        </p:blipFill>
        <p:spPr>
          <a:xfrm>
            <a:off x="4377199" y="851170"/>
            <a:ext cx="7124867" cy="515565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999376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4BFC9-EAD7-47C0-97E9-FC3AEFDE5271}"/>
              </a:ext>
            </a:extLst>
          </p:cNvPr>
          <p:cNvPicPr>
            <a:picLocks noChangeAspect="1"/>
          </p:cNvPicPr>
          <p:nvPr/>
        </p:nvPicPr>
        <p:blipFill rotWithShape="1">
          <a:blip r:embed="rId2"/>
          <a:srcRect t="20626" r="-1" b="10252"/>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8" name="Group 8">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0" name="Freeform: Shape 9">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2" name="Group 11">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 name="Freeform: Shape 15">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4" name="Freeform: Shape 13">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pic>
        <p:nvPicPr>
          <p:cNvPr id="3" name="Picture 2">
            <a:extLst>
              <a:ext uri="{FF2B5EF4-FFF2-40B4-BE49-F238E27FC236}">
                <a16:creationId xmlns:a16="http://schemas.microsoft.com/office/drawing/2014/main" id="{A74E7B7C-B6F7-41D0-B2FD-EF99814EF498}"/>
              </a:ext>
            </a:extLst>
          </p:cNvPr>
          <p:cNvPicPr>
            <a:picLocks noChangeAspect="1"/>
          </p:cNvPicPr>
          <p:nvPr/>
        </p:nvPicPr>
        <p:blipFill rotWithShape="1">
          <a:blip r:embed="rId4">
            <a:extLst>
              <a:ext uri="{28A0092B-C50C-407E-A947-70E740481C1C}">
                <a14:useLocalDpi xmlns:a14="http://schemas.microsoft.com/office/drawing/2010/main" val="0"/>
              </a:ext>
            </a:extLst>
          </a:blip>
          <a:srcRect l="8128" r="12904"/>
          <a:stretch/>
        </p:blipFill>
        <p:spPr>
          <a:xfrm rot="5400000">
            <a:off x="649820" y="264995"/>
            <a:ext cx="2416737" cy="22953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D50F586B-5657-4457-A7A0-5ACFC05C39DA}"/>
              </a:ext>
            </a:extLst>
          </p:cNvPr>
          <p:cNvSpPr txBox="1"/>
          <p:nvPr/>
        </p:nvSpPr>
        <p:spPr>
          <a:xfrm>
            <a:off x="632542" y="2875108"/>
            <a:ext cx="2995881" cy="2585323"/>
          </a:xfrm>
          <a:prstGeom prst="rect">
            <a:avLst/>
          </a:prstGeom>
          <a:noFill/>
        </p:spPr>
        <p:txBody>
          <a:bodyPr wrap="square" rtlCol="0">
            <a:spAutoFit/>
          </a:bodyPr>
          <a:lstStyle/>
          <a:p>
            <a:pPr>
              <a:lnSpc>
                <a:spcPct val="150000"/>
              </a:lnSpc>
            </a:pPr>
            <a:r>
              <a:rPr lang="en-US" i="1" dirty="0">
                <a:solidFill>
                  <a:schemeClr val="bg1"/>
                </a:solidFill>
              </a:rPr>
              <a:t>Isabelle </a:t>
            </a:r>
            <a:r>
              <a:rPr lang="en-US" i="1" dirty="0" err="1">
                <a:solidFill>
                  <a:schemeClr val="bg1"/>
                </a:solidFill>
              </a:rPr>
              <a:t>Marois</a:t>
            </a:r>
            <a:r>
              <a:rPr lang="en-US" i="1" dirty="0">
                <a:solidFill>
                  <a:schemeClr val="bg1"/>
                </a:solidFill>
              </a:rPr>
              <a:t>, Age 14</a:t>
            </a:r>
          </a:p>
          <a:p>
            <a:pPr>
              <a:lnSpc>
                <a:spcPct val="150000"/>
              </a:lnSpc>
            </a:pPr>
            <a:r>
              <a:rPr lang="en-US" sz="2400" i="1" dirty="0">
                <a:solidFill>
                  <a:schemeClr val="bg1"/>
                </a:solidFill>
              </a:rPr>
              <a:t>Future of Earth</a:t>
            </a:r>
          </a:p>
          <a:p>
            <a:pPr>
              <a:lnSpc>
                <a:spcPct val="150000"/>
              </a:lnSpc>
            </a:pPr>
            <a:r>
              <a:rPr lang="en-US" dirty="0">
                <a:solidFill>
                  <a:schemeClr val="bg1"/>
                </a:solidFill>
              </a:rPr>
              <a:t>Oil Pastel</a:t>
            </a:r>
          </a:p>
          <a:p>
            <a:pPr>
              <a:lnSpc>
                <a:spcPct val="150000"/>
              </a:lnSpc>
            </a:pPr>
            <a:r>
              <a:rPr lang="en-US" dirty="0">
                <a:solidFill>
                  <a:schemeClr val="bg1"/>
                </a:solidFill>
              </a:rPr>
              <a:t>1st Place </a:t>
            </a:r>
          </a:p>
          <a:p>
            <a:pPr>
              <a:lnSpc>
                <a:spcPct val="150000"/>
              </a:lnSpc>
            </a:pPr>
            <a:r>
              <a:rPr lang="en-US" dirty="0">
                <a:solidFill>
                  <a:schemeClr val="bg1"/>
                </a:solidFill>
              </a:rPr>
              <a:t>Kingston, Ontario, Canada</a:t>
            </a:r>
          </a:p>
          <a:p>
            <a:endParaRPr lang="en-US" dirty="0">
              <a:solidFill>
                <a:schemeClr val="bg1"/>
              </a:solidFill>
            </a:endParaRPr>
          </a:p>
        </p:txBody>
      </p:sp>
      <p:pic>
        <p:nvPicPr>
          <p:cNvPr id="6" name="Picture 5">
            <a:extLst>
              <a:ext uri="{FF2B5EF4-FFF2-40B4-BE49-F238E27FC236}">
                <a16:creationId xmlns:a16="http://schemas.microsoft.com/office/drawing/2014/main" id="{E19E3E6F-A36D-46E6-B14B-9B49BB54BE52}"/>
              </a:ext>
            </a:extLst>
          </p:cNvPr>
          <p:cNvPicPr>
            <a:picLocks noChangeAspect="1"/>
          </p:cNvPicPr>
          <p:nvPr/>
        </p:nvPicPr>
        <p:blipFill>
          <a:blip r:embed="rId5"/>
          <a:stretch>
            <a:fillRect/>
          </a:stretch>
        </p:blipFill>
        <p:spPr>
          <a:xfrm>
            <a:off x="1132299" y="5496126"/>
            <a:ext cx="1432684" cy="768163"/>
          </a:xfrm>
          <a:prstGeom prst="rect">
            <a:avLst/>
          </a:prstGeom>
        </p:spPr>
      </p:pic>
    </p:spTree>
    <p:extLst>
      <p:ext uri="{BB962C8B-B14F-4D97-AF65-F5344CB8AC3E}">
        <p14:creationId xmlns:p14="http://schemas.microsoft.com/office/powerpoint/2010/main" val="2790084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494812-7D2B-481D-958E-FB13E9E0A632}"/>
              </a:ext>
            </a:extLst>
          </p:cNvPr>
          <p:cNvPicPr>
            <a:picLocks noChangeAspect="1"/>
          </p:cNvPicPr>
          <p:nvPr/>
        </p:nvPicPr>
        <p:blipFill rotWithShape="1">
          <a:blip r:embed="rId2">
            <a:extLst>
              <a:ext uri="{28A0092B-C50C-407E-A947-70E740481C1C}">
                <a14:useLocalDpi xmlns:a14="http://schemas.microsoft.com/office/drawing/2010/main" val="0"/>
              </a:ext>
            </a:extLst>
          </a:blip>
          <a:srcRect t="34582" r="-1" b="23309"/>
          <a:stretch/>
        </p:blipFill>
        <p:spPr>
          <a:xfrm>
            <a:off x="321733" y="321733"/>
            <a:ext cx="11548534" cy="6214534"/>
          </a:xfrm>
          <a:prstGeom prst="rect">
            <a:avLst/>
          </a:prstGeom>
        </p:spPr>
      </p:pic>
      <p:sp>
        <p:nvSpPr>
          <p:cNvPr id="2" name="TextBox 1">
            <a:extLst>
              <a:ext uri="{FF2B5EF4-FFF2-40B4-BE49-F238E27FC236}">
                <a16:creationId xmlns:a16="http://schemas.microsoft.com/office/drawing/2014/main" id="{2D85ABC5-F40E-47E0-9898-667FC83AB48E}"/>
              </a:ext>
            </a:extLst>
          </p:cNvPr>
          <p:cNvSpPr txBox="1"/>
          <p:nvPr/>
        </p:nvSpPr>
        <p:spPr>
          <a:xfrm>
            <a:off x="466928" y="617453"/>
            <a:ext cx="2480554" cy="4328557"/>
          </a:xfrm>
          <a:prstGeom prst="rect">
            <a:avLst/>
          </a:prstGeom>
          <a:noFill/>
        </p:spPr>
        <p:txBody>
          <a:bodyPr wrap="square" rtlCol="0">
            <a:spAutoFit/>
          </a:bodyPr>
          <a:lstStyle/>
          <a:p>
            <a:pPr>
              <a:lnSpc>
                <a:spcPct val="150000"/>
              </a:lnSpc>
            </a:pPr>
            <a:r>
              <a:rPr lang="en-US" b="1" dirty="0">
                <a:solidFill>
                  <a:srgbClr val="AC0000"/>
                </a:solidFill>
              </a:rPr>
              <a:t>Hiba El </a:t>
            </a:r>
            <a:r>
              <a:rPr lang="en-US" b="1" dirty="0" err="1">
                <a:solidFill>
                  <a:srgbClr val="AC0000"/>
                </a:solidFill>
              </a:rPr>
              <a:t>Ouargi</a:t>
            </a:r>
            <a:r>
              <a:rPr lang="en-US" b="1" dirty="0">
                <a:solidFill>
                  <a:srgbClr val="AC0000"/>
                </a:solidFill>
              </a:rPr>
              <a:t>, Age 17</a:t>
            </a:r>
          </a:p>
          <a:p>
            <a:pPr>
              <a:lnSpc>
                <a:spcPct val="150000"/>
              </a:lnSpc>
            </a:pPr>
            <a:r>
              <a:rPr lang="en-US" sz="2400" b="1" i="1" dirty="0">
                <a:solidFill>
                  <a:srgbClr val="AC0000"/>
                </a:solidFill>
              </a:rPr>
              <a:t>Water Doom</a:t>
            </a:r>
          </a:p>
          <a:p>
            <a:pPr>
              <a:lnSpc>
                <a:spcPct val="150000"/>
              </a:lnSpc>
            </a:pPr>
            <a:r>
              <a:rPr lang="en-US" sz="2000" b="1" dirty="0">
                <a:solidFill>
                  <a:srgbClr val="AC0000"/>
                </a:solidFill>
              </a:rPr>
              <a:t>Pencil</a:t>
            </a:r>
          </a:p>
          <a:p>
            <a:pPr>
              <a:lnSpc>
                <a:spcPct val="150000"/>
              </a:lnSpc>
            </a:pPr>
            <a:endParaRPr lang="en-US" sz="2400" b="1" dirty="0">
              <a:solidFill>
                <a:srgbClr val="AC0000"/>
              </a:solidFill>
            </a:endParaRPr>
          </a:p>
          <a:p>
            <a:pPr>
              <a:lnSpc>
                <a:spcPct val="150000"/>
              </a:lnSpc>
            </a:pPr>
            <a:r>
              <a:rPr lang="en-US" sz="2400" b="1" dirty="0">
                <a:solidFill>
                  <a:srgbClr val="AC0000"/>
                </a:solidFill>
              </a:rPr>
              <a:t>1st Place</a:t>
            </a:r>
          </a:p>
          <a:p>
            <a:pPr>
              <a:lnSpc>
                <a:spcPct val="150000"/>
              </a:lnSpc>
            </a:pPr>
            <a:endParaRPr lang="en-US" sz="2400" b="1" dirty="0">
              <a:solidFill>
                <a:srgbClr val="AC0000"/>
              </a:solidFill>
            </a:endParaRPr>
          </a:p>
          <a:p>
            <a:pPr>
              <a:lnSpc>
                <a:spcPct val="150000"/>
              </a:lnSpc>
            </a:pPr>
            <a:r>
              <a:rPr lang="en-US" sz="2400" b="1" dirty="0">
                <a:solidFill>
                  <a:srgbClr val="AC0000"/>
                </a:solidFill>
              </a:rPr>
              <a:t>Marrakech, Morocco</a:t>
            </a:r>
          </a:p>
        </p:txBody>
      </p:sp>
      <p:pic>
        <p:nvPicPr>
          <p:cNvPr id="4" name="Picture 3">
            <a:extLst>
              <a:ext uri="{FF2B5EF4-FFF2-40B4-BE49-F238E27FC236}">
                <a16:creationId xmlns:a16="http://schemas.microsoft.com/office/drawing/2014/main" id="{C3419959-C600-4F05-B12A-E3F9EE30C45E}"/>
              </a:ext>
            </a:extLst>
          </p:cNvPr>
          <p:cNvPicPr>
            <a:picLocks noChangeAspect="1"/>
          </p:cNvPicPr>
          <p:nvPr/>
        </p:nvPicPr>
        <p:blipFill>
          <a:blip r:embed="rId3"/>
          <a:stretch>
            <a:fillRect/>
          </a:stretch>
        </p:blipFill>
        <p:spPr>
          <a:xfrm>
            <a:off x="786863" y="5282164"/>
            <a:ext cx="1219306" cy="804742"/>
          </a:xfrm>
          <a:prstGeom prst="rect">
            <a:avLst/>
          </a:prstGeom>
        </p:spPr>
      </p:pic>
    </p:spTree>
    <p:extLst>
      <p:ext uri="{BB962C8B-B14F-4D97-AF65-F5344CB8AC3E}">
        <p14:creationId xmlns:p14="http://schemas.microsoft.com/office/powerpoint/2010/main" val="428158919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0"/>
                <a:lumOff val="100000"/>
              </a:schemeClr>
            </a:gs>
            <a:gs pos="35000">
              <a:schemeClr val="accent1">
                <a:lumMod val="0"/>
                <a:lumOff val="100000"/>
              </a:schemeClr>
            </a:gs>
            <a:gs pos="100000">
              <a:schemeClr val="bg1">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D710CD-82EE-4D84-8307-014466BBF7E0}"/>
              </a:ext>
            </a:extLst>
          </p:cNvPr>
          <p:cNvPicPr>
            <a:picLocks noChangeAspect="1"/>
          </p:cNvPicPr>
          <p:nvPr/>
        </p:nvPicPr>
        <p:blipFill rotWithShape="1">
          <a:blip r:embed="rId2">
            <a:extLst>
              <a:ext uri="{28A0092B-C50C-407E-A947-70E740481C1C}">
                <a14:useLocalDpi xmlns:a14="http://schemas.microsoft.com/office/drawing/2010/main" val="0"/>
              </a:ext>
            </a:extLst>
          </a:blip>
          <a:srcRect t="25151" r="-2" b="-2"/>
          <a:stretch/>
        </p:blipFill>
        <p:spPr>
          <a:xfrm>
            <a:off x="3897814" y="1"/>
            <a:ext cx="8344028" cy="6901102"/>
          </a:xfrm>
          <a:prstGeom prst="rect">
            <a:avLst/>
          </a:prstGeom>
        </p:spPr>
      </p:pic>
      <p:sp>
        <p:nvSpPr>
          <p:cNvPr id="2" name="TextBox 1">
            <a:extLst>
              <a:ext uri="{FF2B5EF4-FFF2-40B4-BE49-F238E27FC236}">
                <a16:creationId xmlns:a16="http://schemas.microsoft.com/office/drawing/2014/main" id="{FDA614D0-1402-42D7-BCD4-89FF0FEAA79E}"/>
              </a:ext>
            </a:extLst>
          </p:cNvPr>
          <p:cNvSpPr txBox="1"/>
          <p:nvPr/>
        </p:nvSpPr>
        <p:spPr>
          <a:xfrm>
            <a:off x="229331" y="286092"/>
            <a:ext cx="3275869" cy="4845942"/>
          </a:xfrm>
          <a:prstGeom prst="rect">
            <a:avLst/>
          </a:prstGeom>
          <a:noFill/>
        </p:spPr>
        <p:txBody>
          <a:bodyPr wrap="square" rtlCol="0">
            <a:spAutoFit/>
          </a:bodyPr>
          <a:lstStyle/>
          <a:p>
            <a:pPr algn="ctr">
              <a:lnSpc>
                <a:spcPct val="150000"/>
              </a:lnSpc>
            </a:pPr>
            <a:r>
              <a:rPr lang="en-US" sz="2800" dirty="0" err="1"/>
              <a:t>Ouiam</a:t>
            </a:r>
            <a:r>
              <a:rPr lang="en-US" sz="2800" dirty="0"/>
              <a:t> </a:t>
            </a:r>
            <a:r>
              <a:rPr lang="en-US" sz="2800" dirty="0" err="1"/>
              <a:t>Erbiyab</a:t>
            </a:r>
            <a:endParaRPr lang="en-US" sz="2800" dirty="0"/>
          </a:p>
          <a:p>
            <a:pPr algn="ctr">
              <a:lnSpc>
                <a:spcPct val="150000"/>
              </a:lnSpc>
            </a:pPr>
            <a:r>
              <a:rPr lang="en-US" sz="2400" dirty="0"/>
              <a:t>Age 16</a:t>
            </a:r>
          </a:p>
          <a:p>
            <a:pPr algn="ctr">
              <a:lnSpc>
                <a:spcPct val="150000"/>
              </a:lnSpc>
            </a:pPr>
            <a:endParaRPr lang="en-US" sz="2800" dirty="0"/>
          </a:p>
          <a:p>
            <a:pPr algn="ctr">
              <a:lnSpc>
                <a:spcPct val="150000"/>
              </a:lnSpc>
            </a:pPr>
            <a:r>
              <a:rPr lang="en-US" sz="2800" i="1" dirty="0"/>
              <a:t>“Fish Out of Water”</a:t>
            </a:r>
          </a:p>
          <a:p>
            <a:pPr algn="ctr">
              <a:lnSpc>
                <a:spcPct val="150000"/>
              </a:lnSpc>
            </a:pPr>
            <a:r>
              <a:rPr lang="en-US" sz="2400" dirty="0"/>
              <a:t>Pencil</a:t>
            </a:r>
          </a:p>
          <a:p>
            <a:pPr algn="ctr">
              <a:lnSpc>
                <a:spcPct val="150000"/>
              </a:lnSpc>
            </a:pPr>
            <a:r>
              <a:rPr lang="en-US" sz="2800" dirty="0"/>
              <a:t>2nd Place</a:t>
            </a:r>
          </a:p>
          <a:p>
            <a:pPr algn="ctr">
              <a:lnSpc>
                <a:spcPct val="150000"/>
              </a:lnSpc>
            </a:pPr>
            <a:r>
              <a:rPr lang="en-US" sz="2800" dirty="0"/>
              <a:t>Marrakech, Morocco</a:t>
            </a:r>
          </a:p>
          <a:p>
            <a:pPr>
              <a:lnSpc>
                <a:spcPct val="150000"/>
              </a:lnSpc>
            </a:pPr>
            <a:endParaRPr lang="en-US" sz="2000" dirty="0"/>
          </a:p>
        </p:txBody>
      </p:sp>
      <p:pic>
        <p:nvPicPr>
          <p:cNvPr id="3" name="Picture 2">
            <a:extLst>
              <a:ext uri="{FF2B5EF4-FFF2-40B4-BE49-F238E27FC236}">
                <a16:creationId xmlns:a16="http://schemas.microsoft.com/office/drawing/2014/main" id="{270438C4-D943-41EB-B392-B7DAC21C1FE7}"/>
              </a:ext>
            </a:extLst>
          </p:cNvPr>
          <p:cNvPicPr>
            <a:picLocks noChangeAspect="1"/>
          </p:cNvPicPr>
          <p:nvPr/>
        </p:nvPicPr>
        <p:blipFill>
          <a:blip r:embed="rId3"/>
          <a:stretch>
            <a:fillRect/>
          </a:stretch>
        </p:blipFill>
        <p:spPr>
          <a:xfrm>
            <a:off x="952811" y="5010793"/>
            <a:ext cx="1878693" cy="1249330"/>
          </a:xfrm>
          <a:prstGeom prst="rect">
            <a:avLst/>
          </a:prstGeom>
        </p:spPr>
      </p:pic>
    </p:spTree>
    <p:extLst>
      <p:ext uri="{BB962C8B-B14F-4D97-AF65-F5344CB8AC3E}">
        <p14:creationId xmlns:p14="http://schemas.microsoft.com/office/powerpoint/2010/main" val="1510302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8D820A-7E45-4A5C-9B0E-F3D99D650453}"/>
              </a:ext>
            </a:extLst>
          </p:cNvPr>
          <p:cNvPicPr>
            <a:picLocks noChangeAspect="1"/>
          </p:cNvPicPr>
          <p:nvPr/>
        </p:nvPicPr>
        <p:blipFill>
          <a:blip r:embed="rId2"/>
          <a:stretch>
            <a:fillRect/>
          </a:stretch>
        </p:blipFill>
        <p:spPr>
          <a:xfrm>
            <a:off x="394283" y="324215"/>
            <a:ext cx="5540850" cy="37262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ED75D95D-98FA-4BF9-A6BE-69ACE6B50C95}"/>
              </a:ext>
            </a:extLst>
          </p:cNvPr>
          <p:cNvPicPr>
            <a:picLocks noChangeAspect="1"/>
          </p:cNvPicPr>
          <p:nvPr/>
        </p:nvPicPr>
        <p:blipFill>
          <a:blip r:embed="rId3"/>
          <a:stretch>
            <a:fillRect/>
          </a:stretch>
        </p:blipFill>
        <p:spPr>
          <a:xfrm>
            <a:off x="6256867" y="334048"/>
            <a:ext cx="5540850" cy="3726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a:extLst>
              <a:ext uri="{FF2B5EF4-FFF2-40B4-BE49-F238E27FC236}">
                <a16:creationId xmlns:a16="http://schemas.microsoft.com/office/drawing/2014/main" id="{2CC156C4-1CF8-43AC-8DCB-6782A09C1A44}"/>
              </a:ext>
            </a:extLst>
          </p:cNvPr>
          <p:cNvSpPr txBox="1"/>
          <p:nvPr/>
        </p:nvSpPr>
        <p:spPr>
          <a:xfrm>
            <a:off x="394283" y="4194494"/>
            <a:ext cx="5291666" cy="2496196"/>
          </a:xfrm>
          <a:prstGeom prst="rect">
            <a:avLst/>
          </a:prstGeom>
          <a:noFill/>
        </p:spPr>
        <p:txBody>
          <a:bodyPr wrap="square" rtlCol="0">
            <a:spAutoFit/>
          </a:bodyPr>
          <a:lstStyle/>
          <a:p>
            <a:pPr>
              <a:lnSpc>
                <a:spcPct val="150000"/>
              </a:lnSpc>
            </a:pPr>
            <a:r>
              <a:rPr lang="en-US" dirty="0"/>
              <a:t>Aya </a:t>
            </a:r>
            <a:r>
              <a:rPr lang="en-US" dirty="0" err="1"/>
              <a:t>Gallal</a:t>
            </a:r>
            <a:r>
              <a:rPr lang="en-US" dirty="0"/>
              <a:t>, Age 18</a:t>
            </a:r>
          </a:p>
          <a:p>
            <a:pPr>
              <a:lnSpc>
                <a:spcPct val="150000"/>
              </a:lnSpc>
            </a:pPr>
            <a:r>
              <a:rPr lang="en-US" sz="2800" i="1" dirty="0"/>
              <a:t>Save Me, I’ll Save You</a:t>
            </a:r>
          </a:p>
          <a:p>
            <a:pPr>
              <a:lnSpc>
                <a:spcPct val="150000"/>
              </a:lnSpc>
            </a:pPr>
            <a:r>
              <a:rPr lang="en-US" dirty="0"/>
              <a:t>Watercolor</a:t>
            </a:r>
          </a:p>
          <a:p>
            <a:pPr>
              <a:lnSpc>
                <a:spcPct val="150000"/>
              </a:lnSpc>
            </a:pPr>
            <a:r>
              <a:rPr lang="en-US" sz="2400" dirty="0"/>
              <a:t>3</a:t>
            </a:r>
            <a:r>
              <a:rPr lang="en-US" sz="2400" baseline="30000" dirty="0"/>
              <a:t>rd</a:t>
            </a:r>
            <a:r>
              <a:rPr lang="en-US" sz="2400" dirty="0"/>
              <a:t> Place</a:t>
            </a:r>
          </a:p>
          <a:p>
            <a:pPr>
              <a:lnSpc>
                <a:spcPct val="150000"/>
              </a:lnSpc>
            </a:pPr>
            <a:r>
              <a:rPr lang="en-US" dirty="0"/>
              <a:t>Marrakech, Morocco</a:t>
            </a:r>
          </a:p>
        </p:txBody>
      </p:sp>
      <p:sp>
        <p:nvSpPr>
          <p:cNvPr id="5" name="TextBox 4">
            <a:extLst>
              <a:ext uri="{FF2B5EF4-FFF2-40B4-BE49-F238E27FC236}">
                <a16:creationId xmlns:a16="http://schemas.microsoft.com/office/drawing/2014/main" id="{ED122E38-A75A-461F-9081-8FB64E042206}"/>
              </a:ext>
            </a:extLst>
          </p:cNvPr>
          <p:cNvSpPr txBox="1"/>
          <p:nvPr/>
        </p:nvSpPr>
        <p:spPr>
          <a:xfrm>
            <a:off x="6256865" y="4194494"/>
            <a:ext cx="5291666" cy="2496196"/>
          </a:xfrm>
          <a:prstGeom prst="rect">
            <a:avLst/>
          </a:prstGeom>
          <a:noFill/>
        </p:spPr>
        <p:txBody>
          <a:bodyPr wrap="square" rtlCol="0">
            <a:spAutoFit/>
          </a:bodyPr>
          <a:lstStyle/>
          <a:p>
            <a:pPr algn="r">
              <a:lnSpc>
                <a:spcPct val="150000"/>
              </a:lnSpc>
            </a:pPr>
            <a:r>
              <a:rPr lang="en-US" dirty="0"/>
              <a:t>Yahya </a:t>
            </a:r>
            <a:r>
              <a:rPr lang="en-US" dirty="0" err="1"/>
              <a:t>Foutouh</a:t>
            </a:r>
            <a:r>
              <a:rPr lang="en-US" dirty="0"/>
              <a:t>, Age 16</a:t>
            </a:r>
          </a:p>
          <a:p>
            <a:pPr algn="r">
              <a:lnSpc>
                <a:spcPct val="150000"/>
              </a:lnSpc>
            </a:pPr>
            <a:r>
              <a:rPr lang="en-US" sz="2800" i="1" dirty="0"/>
              <a:t>Heart of Earth</a:t>
            </a:r>
          </a:p>
          <a:p>
            <a:pPr algn="r">
              <a:lnSpc>
                <a:spcPct val="150000"/>
              </a:lnSpc>
            </a:pPr>
            <a:r>
              <a:rPr lang="en-US" dirty="0"/>
              <a:t>Color Pencil</a:t>
            </a:r>
          </a:p>
          <a:p>
            <a:pPr algn="r">
              <a:lnSpc>
                <a:spcPct val="150000"/>
              </a:lnSpc>
            </a:pPr>
            <a:r>
              <a:rPr lang="en-US" sz="2400" dirty="0"/>
              <a:t>Honorable Mention</a:t>
            </a:r>
          </a:p>
          <a:p>
            <a:pPr algn="r">
              <a:lnSpc>
                <a:spcPct val="150000"/>
              </a:lnSpc>
            </a:pPr>
            <a:r>
              <a:rPr lang="en-US" dirty="0"/>
              <a:t>Marrakech, Morocco</a:t>
            </a:r>
          </a:p>
        </p:txBody>
      </p:sp>
      <p:pic>
        <p:nvPicPr>
          <p:cNvPr id="6" name="Picture 5">
            <a:extLst>
              <a:ext uri="{FF2B5EF4-FFF2-40B4-BE49-F238E27FC236}">
                <a16:creationId xmlns:a16="http://schemas.microsoft.com/office/drawing/2014/main" id="{AD66DD13-39B2-48E0-9714-47C2A054DC4F}"/>
              </a:ext>
            </a:extLst>
          </p:cNvPr>
          <p:cNvPicPr>
            <a:picLocks noChangeAspect="1"/>
          </p:cNvPicPr>
          <p:nvPr/>
        </p:nvPicPr>
        <p:blipFill>
          <a:blip r:embed="rId4"/>
          <a:stretch>
            <a:fillRect/>
          </a:stretch>
        </p:blipFill>
        <p:spPr>
          <a:xfrm>
            <a:off x="5157134" y="5440902"/>
            <a:ext cx="1877731" cy="1249788"/>
          </a:xfrm>
          <a:prstGeom prst="rect">
            <a:avLst/>
          </a:prstGeom>
        </p:spPr>
      </p:pic>
    </p:spTree>
    <p:extLst>
      <p:ext uri="{BB962C8B-B14F-4D97-AF65-F5344CB8AC3E}">
        <p14:creationId xmlns:p14="http://schemas.microsoft.com/office/powerpoint/2010/main" val="198635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87A853-A7E2-4CB3-9705-0829F8E4CF76}"/>
              </a:ext>
            </a:extLst>
          </p:cNvPr>
          <p:cNvPicPr>
            <a:picLocks noChangeAspect="1"/>
          </p:cNvPicPr>
          <p:nvPr/>
        </p:nvPicPr>
        <p:blipFill rotWithShape="1">
          <a:blip r:embed="rId2">
            <a:extLst>
              <a:ext uri="{28A0092B-C50C-407E-A947-70E740481C1C}">
                <a14:useLocalDpi xmlns:a14="http://schemas.microsoft.com/office/drawing/2010/main" val="0"/>
              </a:ext>
            </a:extLst>
          </a:blip>
          <a:srcRect t="6432"/>
          <a:stretch/>
        </p:blipFill>
        <p:spPr>
          <a:xfrm>
            <a:off x="6226208" y="13102"/>
            <a:ext cx="5285379" cy="6844898"/>
          </a:xfrm>
          <a:prstGeom prst="rect">
            <a:avLst/>
          </a:prstGeom>
        </p:spPr>
      </p:pic>
      <p:sp>
        <p:nvSpPr>
          <p:cNvPr id="2" name="Rectangle 1">
            <a:extLst>
              <a:ext uri="{FF2B5EF4-FFF2-40B4-BE49-F238E27FC236}">
                <a16:creationId xmlns:a16="http://schemas.microsoft.com/office/drawing/2014/main" id="{31345124-253D-4339-B0E9-97DFBDF83966}"/>
              </a:ext>
            </a:extLst>
          </p:cNvPr>
          <p:cNvSpPr/>
          <p:nvPr/>
        </p:nvSpPr>
        <p:spPr>
          <a:xfrm>
            <a:off x="680413" y="437495"/>
            <a:ext cx="4866148" cy="5830442"/>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8900000" scaled="1"/>
            <a:tileRect/>
          </a:gradFill>
        </p:spPr>
        <p:txBody>
          <a:bodyPr wrap="square">
            <a:spAutoFit/>
          </a:bodyPr>
          <a:lstStyle/>
          <a:p>
            <a:pPr>
              <a:lnSpc>
                <a:spcPct val="107000"/>
              </a:lnSpc>
            </a:pPr>
            <a:r>
              <a:rPr lang="en-US" sz="2800" kern="100" dirty="0">
                <a:latin typeface="Calibri" panose="020F0502020204030204" pitchFamily="34" charset="0"/>
                <a:ea typeface="Arial Unicode MS"/>
                <a:cs typeface="Arial Unicode MS"/>
              </a:rPr>
              <a:t>Wang Xuan</a:t>
            </a:r>
          </a:p>
          <a:p>
            <a:pPr>
              <a:lnSpc>
                <a:spcPct val="107000"/>
              </a:lnSpc>
            </a:pPr>
            <a:r>
              <a:rPr lang="en-US" sz="2400" kern="100" dirty="0">
                <a:latin typeface="Calibri" panose="020F0502020204030204" pitchFamily="34" charset="0"/>
                <a:ea typeface="Arial Unicode MS"/>
                <a:cs typeface="Arial Unicode MS"/>
              </a:rPr>
              <a:t>Age 15</a:t>
            </a:r>
          </a:p>
          <a:p>
            <a:pPr>
              <a:lnSpc>
                <a:spcPct val="107000"/>
              </a:lnSpc>
            </a:pPr>
            <a:endParaRPr lang="en-US" sz="2400" kern="100" dirty="0">
              <a:latin typeface="Calibri" panose="020F0502020204030204" pitchFamily="34" charset="0"/>
              <a:ea typeface="Arial Unicode MS"/>
              <a:cs typeface="Arial Unicode MS"/>
            </a:endParaRPr>
          </a:p>
          <a:p>
            <a:pPr>
              <a:lnSpc>
                <a:spcPct val="107000"/>
              </a:lnSpc>
            </a:pPr>
            <a:r>
              <a:rPr lang="en-US" sz="3200" i="1" kern="100" dirty="0">
                <a:latin typeface="Calibri" panose="020F0502020204030204" pitchFamily="34" charset="0"/>
                <a:ea typeface="Arial Unicode MS"/>
                <a:cs typeface="Arial Unicode MS"/>
              </a:rPr>
              <a:t>Marine Life Importance</a:t>
            </a:r>
          </a:p>
          <a:p>
            <a:pPr>
              <a:lnSpc>
                <a:spcPct val="107000"/>
              </a:lnSpc>
            </a:pPr>
            <a:r>
              <a:rPr lang="en-US" sz="2400" dirty="0">
                <a:latin typeface="Calibri" panose="020F0502020204030204" pitchFamily="34" charset="0"/>
                <a:ea typeface="Arial Unicode MS"/>
                <a:cs typeface="Arial Unicode MS"/>
              </a:rPr>
              <a:t>Marker, Pen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800" dirty="0">
                <a:solidFill>
                  <a:srgbClr val="C00000"/>
                </a:solidFill>
                <a:latin typeface="Calibri" panose="020F0502020204030204" pitchFamily="34" charset="0"/>
                <a:ea typeface="Arial Unicode MS"/>
                <a:cs typeface="Arial Unicode MS"/>
              </a:rPr>
              <a:t>1</a:t>
            </a:r>
            <a:r>
              <a:rPr lang="en-US" sz="2800" baseline="30000" dirty="0">
                <a:solidFill>
                  <a:srgbClr val="C00000"/>
                </a:solidFill>
                <a:latin typeface="Calibri" panose="020F0502020204030204" pitchFamily="34" charset="0"/>
                <a:ea typeface="Arial Unicode MS"/>
                <a:cs typeface="Arial Unicode MS"/>
              </a:rPr>
              <a:t>st</a:t>
            </a:r>
            <a:r>
              <a:rPr lang="en-US" sz="2800" dirty="0">
                <a:solidFill>
                  <a:srgbClr val="C00000"/>
                </a:solidFill>
                <a:latin typeface="Calibri" panose="020F0502020204030204" pitchFamily="34" charset="0"/>
                <a:ea typeface="Arial Unicode MS"/>
                <a:cs typeface="Arial Unicode MS"/>
              </a:rPr>
              <a:t> Place - Haikou, China</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sz="1600" dirty="0">
              <a:latin typeface="Calibri" panose="020F0502020204030204" pitchFamily="34" charset="0"/>
              <a:ea typeface="Arial Unicode MS"/>
              <a:cs typeface="Arial Unicode MS"/>
            </a:endParaRPr>
          </a:p>
          <a:p>
            <a:r>
              <a:rPr lang="en-US" sz="1600" dirty="0">
                <a:latin typeface="Calibri" panose="020F0502020204030204" pitchFamily="34" charset="0"/>
                <a:ea typeface="Arial Unicode MS"/>
                <a:cs typeface="Arial Unicode MS"/>
              </a:rPr>
              <a:t>“Nowadays, people’s attention to water resources has begun to increase. This work uses the ugly appearance of the blue whale in the deep sea compared to the life of a dazzling goldfish. The blue whale is embarrassed in this vast blue ocean, trying to break the bondage</a:t>
            </a:r>
            <a:r>
              <a:rPr lang="en-US" sz="1600" dirty="0">
                <a:latin typeface="Calibri" panose="020F0502020204030204" pitchFamily="34" charset="0"/>
                <a:ea typeface="Times New Roman" panose="02020603050405020304" pitchFamily="18" charset="0"/>
                <a:cs typeface="Times New Roman" panose="02020603050405020304" pitchFamily="18" charset="0"/>
              </a:rPr>
              <a:t>, looking at the sails, but I don't know that the goldfish also pays the price of freedom. But the blue whale's desire can only sink into the boundless seabed silently. Maybe you have longed for that dazzling life. This warns human beings to pay attention to water resources.”</a:t>
            </a:r>
            <a:endParaRPr lang="en-US" sz="1600" dirty="0"/>
          </a:p>
        </p:txBody>
      </p:sp>
      <p:pic>
        <p:nvPicPr>
          <p:cNvPr id="4" name="Picture 3">
            <a:extLst>
              <a:ext uri="{FF2B5EF4-FFF2-40B4-BE49-F238E27FC236}">
                <a16:creationId xmlns:a16="http://schemas.microsoft.com/office/drawing/2014/main" id="{29266FF2-F98A-4073-B57D-166A858007E8}"/>
              </a:ext>
            </a:extLst>
          </p:cNvPr>
          <p:cNvPicPr>
            <a:picLocks noChangeAspect="1"/>
          </p:cNvPicPr>
          <p:nvPr/>
        </p:nvPicPr>
        <p:blipFill>
          <a:blip r:embed="rId3"/>
          <a:stretch>
            <a:fillRect/>
          </a:stretch>
        </p:blipFill>
        <p:spPr>
          <a:xfrm>
            <a:off x="3896139" y="590063"/>
            <a:ext cx="1441700" cy="951892"/>
          </a:xfrm>
          <a:prstGeom prst="rect">
            <a:avLst/>
          </a:prstGeom>
        </p:spPr>
      </p:pic>
    </p:spTree>
    <p:extLst>
      <p:ext uri="{BB962C8B-B14F-4D97-AF65-F5344CB8AC3E}">
        <p14:creationId xmlns:p14="http://schemas.microsoft.com/office/powerpoint/2010/main" val="1360566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FFCF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C648D6-65B5-45A9-9BE9-4CD69F735F9E}"/>
              </a:ext>
            </a:extLst>
          </p:cNvPr>
          <p:cNvPicPr>
            <a:picLocks noChangeAspect="1"/>
          </p:cNvPicPr>
          <p:nvPr/>
        </p:nvPicPr>
        <p:blipFill rotWithShape="1">
          <a:blip r:embed="rId2">
            <a:extLst>
              <a:ext uri="{28A0092B-C50C-407E-A947-70E740481C1C}">
                <a14:useLocalDpi xmlns:a14="http://schemas.microsoft.com/office/drawing/2010/main" val="0"/>
              </a:ext>
            </a:extLst>
          </a:blip>
          <a:srcRect l="13146" t="7165" r="47566" b="8671"/>
          <a:stretch/>
        </p:blipFill>
        <p:spPr>
          <a:xfrm>
            <a:off x="527727" y="535020"/>
            <a:ext cx="1384649" cy="2676945"/>
          </a:xfrm>
          <a:prstGeom prst="rect">
            <a:avLst/>
          </a:prstGeom>
        </p:spPr>
      </p:pic>
      <p:sp>
        <p:nvSpPr>
          <p:cNvPr id="22" name="Rectangle 21">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FFCF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92D175-6835-4B65-BE8D-9492D471B2B3}"/>
              </a:ext>
            </a:extLst>
          </p:cNvPr>
          <p:cNvPicPr>
            <a:picLocks noChangeAspect="1"/>
          </p:cNvPicPr>
          <p:nvPr/>
        </p:nvPicPr>
        <p:blipFill rotWithShape="1">
          <a:blip r:embed="rId3">
            <a:extLst>
              <a:ext uri="{28A0092B-C50C-407E-A947-70E740481C1C}">
                <a14:useLocalDpi xmlns:a14="http://schemas.microsoft.com/office/drawing/2010/main" val="0"/>
              </a:ext>
            </a:extLst>
          </a:blip>
          <a:srcRect l="8509" t="4179" r="8102" b="35535"/>
          <a:stretch/>
        </p:blipFill>
        <p:spPr>
          <a:xfrm>
            <a:off x="530195" y="3754673"/>
            <a:ext cx="4046818" cy="2442927"/>
          </a:xfrm>
          <a:prstGeom prst="rect">
            <a:avLst/>
          </a:prstGeom>
        </p:spPr>
      </p:pic>
      <p:sp>
        <p:nvSpPr>
          <p:cNvPr id="24" name="Rectangle 23">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A08CD2C-4D58-46C5-A27F-D80E61164E5D}"/>
              </a:ext>
            </a:extLst>
          </p:cNvPr>
          <p:cNvPicPr>
            <a:picLocks noChangeAspect="1"/>
          </p:cNvPicPr>
          <p:nvPr/>
        </p:nvPicPr>
        <p:blipFill rotWithShape="1">
          <a:blip r:embed="rId4">
            <a:extLst>
              <a:ext uri="{28A0092B-C50C-407E-A947-70E740481C1C}">
                <a14:useLocalDpi xmlns:a14="http://schemas.microsoft.com/office/drawing/2010/main" val="0"/>
              </a:ext>
            </a:extLst>
          </a:blip>
          <a:srcRect t="10136" r="-2" b="40702"/>
          <a:stretch/>
        </p:blipFill>
        <p:spPr>
          <a:xfrm>
            <a:off x="5024299" y="535021"/>
            <a:ext cx="6659027" cy="4484451"/>
          </a:xfrm>
          <a:prstGeom prst="rect">
            <a:avLst/>
          </a:prstGeom>
        </p:spPr>
      </p:pic>
      <p:sp>
        <p:nvSpPr>
          <p:cNvPr id="9" name="Rectangle 8">
            <a:extLst>
              <a:ext uri="{FF2B5EF4-FFF2-40B4-BE49-F238E27FC236}">
                <a16:creationId xmlns:a16="http://schemas.microsoft.com/office/drawing/2014/main" id="{EB160913-DF35-4B84-8C77-957C5D75F579}"/>
              </a:ext>
            </a:extLst>
          </p:cNvPr>
          <p:cNvSpPr/>
          <p:nvPr/>
        </p:nvSpPr>
        <p:spPr>
          <a:xfrm>
            <a:off x="1984609" y="596735"/>
            <a:ext cx="2602632" cy="2523768"/>
          </a:xfrm>
          <a:prstGeom prst="rect">
            <a:avLst/>
          </a:prstGeom>
        </p:spPr>
        <p:txBody>
          <a:bodyPr wrap="square">
            <a:spAutoFit/>
          </a:bodyPr>
          <a:lstStyle/>
          <a:p>
            <a:pPr algn="ctr"/>
            <a:r>
              <a:rPr lang="en-US" sz="2400" dirty="0"/>
              <a:t>Kaitlyn Baughman</a:t>
            </a:r>
          </a:p>
          <a:p>
            <a:pPr algn="ctr"/>
            <a:r>
              <a:rPr lang="en-US" sz="2000" dirty="0"/>
              <a:t>Age 17</a:t>
            </a:r>
          </a:p>
          <a:p>
            <a:pPr algn="ctr"/>
            <a:endParaRPr lang="en-US" sz="1600" dirty="0"/>
          </a:p>
          <a:p>
            <a:pPr algn="ctr"/>
            <a:r>
              <a:rPr lang="en-US" sz="4800" dirty="0"/>
              <a:t>1</a:t>
            </a:r>
            <a:r>
              <a:rPr lang="en-US" sz="4800" baseline="30000" dirty="0"/>
              <a:t>st</a:t>
            </a:r>
            <a:r>
              <a:rPr lang="en-US" sz="4800" dirty="0"/>
              <a:t> Place</a:t>
            </a:r>
          </a:p>
          <a:p>
            <a:pPr algn="ctr"/>
            <a:endParaRPr lang="en-US" sz="1600" dirty="0"/>
          </a:p>
          <a:p>
            <a:pPr algn="ctr"/>
            <a:endParaRPr lang="en-US" sz="1600" dirty="0"/>
          </a:p>
          <a:p>
            <a:pPr algn="ctr"/>
            <a:r>
              <a:rPr lang="en-US" dirty="0"/>
              <a:t>Chaparral High School</a:t>
            </a:r>
          </a:p>
        </p:txBody>
      </p:sp>
      <p:sp>
        <p:nvSpPr>
          <p:cNvPr id="23" name="Rectangle 22">
            <a:extLst>
              <a:ext uri="{FF2B5EF4-FFF2-40B4-BE49-F238E27FC236}">
                <a16:creationId xmlns:a16="http://schemas.microsoft.com/office/drawing/2014/main" id="{C1F6966E-1DD8-4D79-ADBC-F9FAD96115B3}"/>
              </a:ext>
            </a:extLst>
          </p:cNvPr>
          <p:cNvSpPr/>
          <p:nvPr/>
        </p:nvSpPr>
        <p:spPr>
          <a:xfrm>
            <a:off x="4979092" y="49390"/>
            <a:ext cx="6751576" cy="523220"/>
          </a:xfrm>
          <a:prstGeom prst="rect">
            <a:avLst/>
          </a:prstGeom>
          <a:solidFill>
            <a:schemeClr val="bg1">
              <a:lumMod val="95000"/>
            </a:schemeClr>
          </a:solidFill>
        </p:spPr>
        <p:txBody>
          <a:bodyPr wrap="square">
            <a:spAutoFit/>
          </a:bodyPr>
          <a:lstStyle/>
          <a:p>
            <a:r>
              <a:rPr lang="en-US" sz="2800" i="1" dirty="0"/>
              <a:t> “That’s Not How It Works” </a:t>
            </a:r>
            <a:r>
              <a:rPr lang="en-US" sz="2000" dirty="0"/>
              <a:t>	</a:t>
            </a:r>
            <a:r>
              <a:rPr lang="en-US" sz="1600" dirty="0"/>
              <a:t>Color Pencil</a:t>
            </a:r>
            <a:endParaRPr lang="en-US" dirty="0"/>
          </a:p>
        </p:txBody>
      </p:sp>
      <p:sp>
        <p:nvSpPr>
          <p:cNvPr id="10" name="Rectangle 9">
            <a:extLst>
              <a:ext uri="{FF2B5EF4-FFF2-40B4-BE49-F238E27FC236}">
                <a16:creationId xmlns:a16="http://schemas.microsoft.com/office/drawing/2014/main" id="{4DD6F127-DC9A-4381-A5E5-B2F0A75474E3}"/>
              </a:ext>
            </a:extLst>
          </p:cNvPr>
          <p:cNvSpPr/>
          <p:nvPr/>
        </p:nvSpPr>
        <p:spPr>
          <a:xfrm>
            <a:off x="4979092" y="4954538"/>
            <a:ext cx="6882708" cy="1492716"/>
          </a:xfrm>
          <a:prstGeom prst="rect">
            <a:avLst/>
          </a:prstGeom>
        </p:spPr>
        <p:txBody>
          <a:bodyPr wrap="square">
            <a:spAutoFit/>
          </a:bodyPr>
          <a:lstStyle/>
          <a:p>
            <a:r>
              <a:rPr lang="en-US" sz="1300" dirty="0"/>
              <a:t>“My piece was highly inspired by the depletion of </a:t>
            </a:r>
            <a:r>
              <a:rPr lang="en-US" sz="1300" dirty="0" err="1"/>
              <a:t>aquifiers</a:t>
            </a:r>
            <a:r>
              <a:rPr lang="en-US" sz="1300" dirty="0"/>
              <a:t>. AZ retrieves much of its water from local </a:t>
            </a:r>
            <a:r>
              <a:rPr lang="en-US" sz="1300" dirty="0" err="1"/>
              <a:t>aquifiers</a:t>
            </a:r>
            <a:r>
              <a:rPr lang="en-US" sz="1300" dirty="0"/>
              <a:t>. </a:t>
            </a:r>
            <a:r>
              <a:rPr lang="en-US" sz="1300" dirty="0" err="1"/>
              <a:t>Aquifiers</a:t>
            </a:r>
            <a:r>
              <a:rPr lang="en-US" sz="1300" dirty="0"/>
              <a:t> are special in that the water is filtered as it seeps into the ground. However, once an </a:t>
            </a:r>
            <a:r>
              <a:rPr lang="en-US" sz="1300" dirty="0" err="1"/>
              <a:t>aquifier</a:t>
            </a:r>
            <a:r>
              <a:rPr lang="en-US" sz="1300" dirty="0"/>
              <a:t> is depleted, it cannot be refilled. I chose to draw an empty canal as a representation. While the implication that the demand for water bottles is what drained the canal in the first place, my drawing depicts a person desperately trying to replenish a dried-up canal with a water bottle. But that's not how it works. My piece is meant to display the irony of using man's solution instead of looking towards nature.”</a:t>
            </a:r>
          </a:p>
        </p:txBody>
      </p:sp>
    </p:spTree>
    <p:extLst>
      <p:ext uri="{BB962C8B-B14F-4D97-AF65-F5344CB8AC3E}">
        <p14:creationId xmlns:p14="http://schemas.microsoft.com/office/powerpoint/2010/main" val="2725181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5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C7852C-1D7D-4178-A6BA-63527E2925CF}"/>
              </a:ext>
            </a:extLst>
          </p:cNvPr>
          <p:cNvPicPr>
            <a:picLocks noChangeAspect="1"/>
          </p:cNvPicPr>
          <p:nvPr/>
        </p:nvPicPr>
        <p:blipFill rotWithShape="1">
          <a:blip r:embed="rId2">
            <a:extLst>
              <a:ext uri="{28A0092B-C50C-407E-A947-70E740481C1C}">
                <a14:useLocalDpi xmlns:a14="http://schemas.microsoft.com/office/drawing/2010/main" val="0"/>
              </a:ext>
            </a:extLst>
          </a:blip>
          <a:srcRect t="646" r="2355" b="2078"/>
          <a:stretch/>
        </p:blipFill>
        <p:spPr>
          <a:xfrm>
            <a:off x="7410094" y="704675"/>
            <a:ext cx="4175103" cy="5419288"/>
          </a:xfrm>
          <a:prstGeom prst="rect">
            <a:avLst/>
          </a:prstGeom>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C274449-A969-48E7-92A9-F729729F1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791" y="609205"/>
            <a:ext cx="5129784" cy="3911457"/>
          </a:xfrm>
          <a:prstGeom prst="rect">
            <a:avLst/>
          </a:prstGeom>
        </p:spPr>
      </p:pic>
      <p:sp>
        <p:nvSpPr>
          <p:cNvPr id="11" name="TextBox 10">
            <a:extLst>
              <a:ext uri="{FF2B5EF4-FFF2-40B4-BE49-F238E27FC236}">
                <a16:creationId xmlns:a16="http://schemas.microsoft.com/office/drawing/2014/main" id="{6EF19392-E59C-4D47-A8D9-C7DBD4E79B07}"/>
              </a:ext>
            </a:extLst>
          </p:cNvPr>
          <p:cNvSpPr txBox="1"/>
          <p:nvPr/>
        </p:nvSpPr>
        <p:spPr>
          <a:xfrm>
            <a:off x="569954" y="4503636"/>
            <a:ext cx="3255425" cy="1877437"/>
          </a:xfrm>
          <a:prstGeom prst="rect">
            <a:avLst/>
          </a:prstGeom>
          <a:solidFill>
            <a:schemeClr val="bg1">
              <a:alpha val="50000"/>
            </a:schemeClr>
          </a:solidFill>
        </p:spPr>
        <p:txBody>
          <a:bodyPr wrap="square" rtlCol="0">
            <a:spAutoFit/>
          </a:bodyPr>
          <a:lstStyle/>
          <a:p>
            <a:r>
              <a:rPr lang="en-US" sz="2000" dirty="0"/>
              <a:t>Du </a:t>
            </a:r>
            <a:r>
              <a:rPr lang="en-US" sz="2000" dirty="0" err="1"/>
              <a:t>Yaojing</a:t>
            </a:r>
            <a:r>
              <a:rPr lang="en-US" sz="2000" dirty="0"/>
              <a:t>, </a:t>
            </a:r>
            <a:r>
              <a:rPr lang="en-US" dirty="0"/>
              <a:t>Age 17</a:t>
            </a:r>
          </a:p>
          <a:p>
            <a:endParaRPr lang="en-US" sz="1600" dirty="0"/>
          </a:p>
          <a:p>
            <a:r>
              <a:rPr lang="en-US" sz="2800" i="1" dirty="0"/>
              <a:t>Factory and Whale</a:t>
            </a:r>
          </a:p>
          <a:p>
            <a:r>
              <a:rPr lang="en-US" dirty="0"/>
              <a:t>Watercolor</a:t>
            </a:r>
          </a:p>
          <a:p>
            <a:endParaRPr lang="en-US" sz="1400" dirty="0"/>
          </a:p>
          <a:p>
            <a:r>
              <a:rPr lang="en-US" sz="2000" dirty="0"/>
              <a:t>2</a:t>
            </a:r>
            <a:r>
              <a:rPr lang="en-US" sz="2000" baseline="30000" dirty="0"/>
              <a:t>nd</a:t>
            </a:r>
            <a:r>
              <a:rPr lang="en-US" sz="2000" dirty="0"/>
              <a:t> Place - Haikou, China</a:t>
            </a:r>
          </a:p>
        </p:txBody>
      </p:sp>
      <p:sp>
        <p:nvSpPr>
          <p:cNvPr id="13" name="TextBox 12">
            <a:extLst>
              <a:ext uri="{FF2B5EF4-FFF2-40B4-BE49-F238E27FC236}">
                <a16:creationId xmlns:a16="http://schemas.microsoft.com/office/drawing/2014/main" id="{838BCE46-5C1E-4156-8EBC-627D6ED2EDB8}"/>
              </a:ext>
            </a:extLst>
          </p:cNvPr>
          <p:cNvSpPr txBox="1"/>
          <p:nvPr/>
        </p:nvSpPr>
        <p:spPr>
          <a:xfrm>
            <a:off x="6317573" y="536030"/>
            <a:ext cx="2012696" cy="5661550"/>
          </a:xfrm>
          <a:prstGeom prst="rect">
            <a:avLst/>
          </a:prstGeom>
          <a:solidFill>
            <a:schemeClr val="bg1">
              <a:alpha val="50000"/>
            </a:schemeClr>
          </a:solidFill>
        </p:spPr>
        <p:txBody>
          <a:bodyPr wrap="square" rtlCol="0">
            <a:spAutoFit/>
          </a:bodyPr>
          <a:lstStyle/>
          <a:p>
            <a:pPr>
              <a:lnSpc>
                <a:spcPct val="250000"/>
              </a:lnSpc>
            </a:pPr>
            <a:r>
              <a:rPr lang="en-US" sz="2000" dirty="0"/>
              <a:t>Lin </a:t>
            </a:r>
            <a:r>
              <a:rPr lang="en-US" sz="2000" dirty="0" err="1"/>
              <a:t>Boyi</a:t>
            </a:r>
            <a:endParaRPr lang="en-US" sz="2000" dirty="0"/>
          </a:p>
          <a:p>
            <a:pPr>
              <a:lnSpc>
                <a:spcPct val="250000"/>
              </a:lnSpc>
            </a:pPr>
            <a:r>
              <a:rPr lang="en-US" dirty="0"/>
              <a:t>Age 13</a:t>
            </a:r>
            <a:endParaRPr lang="en-US" sz="2000" dirty="0"/>
          </a:p>
          <a:p>
            <a:pPr>
              <a:lnSpc>
                <a:spcPct val="250000"/>
              </a:lnSpc>
            </a:pPr>
            <a:r>
              <a:rPr lang="en-US" sz="2400" i="1" dirty="0"/>
              <a:t>Mystery of Magic</a:t>
            </a:r>
          </a:p>
          <a:p>
            <a:pPr>
              <a:lnSpc>
                <a:spcPct val="250000"/>
              </a:lnSpc>
            </a:pPr>
            <a:r>
              <a:rPr lang="en-US" dirty="0"/>
              <a:t>Watercolor</a:t>
            </a:r>
          </a:p>
          <a:p>
            <a:pPr>
              <a:lnSpc>
                <a:spcPct val="250000"/>
              </a:lnSpc>
            </a:pPr>
            <a:r>
              <a:rPr lang="en-US" sz="2400" dirty="0"/>
              <a:t>3</a:t>
            </a:r>
            <a:r>
              <a:rPr lang="en-US" sz="2400" baseline="30000" dirty="0"/>
              <a:t>rd</a:t>
            </a:r>
            <a:r>
              <a:rPr lang="en-US" sz="2400" dirty="0"/>
              <a:t> Place</a:t>
            </a:r>
          </a:p>
          <a:p>
            <a:pPr>
              <a:lnSpc>
                <a:spcPct val="250000"/>
              </a:lnSpc>
            </a:pPr>
            <a:r>
              <a:rPr lang="en-US" sz="2000" dirty="0"/>
              <a:t>Haikou, China</a:t>
            </a:r>
          </a:p>
        </p:txBody>
      </p:sp>
      <p:pic>
        <p:nvPicPr>
          <p:cNvPr id="6" name="Picture 5">
            <a:extLst>
              <a:ext uri="{FF2B5EF4-FFF2-40B4-BE49-F238E27FC236}">
                <a16:creationId xmlns:a16="http://schemas.microsoft.com/office/drawing/2014/main" id="{83E4818B-140F-478A-9679-1831D81D45C7}"/>
              </a:ext>
            </a:extLst>
          </p:cNvPr>
          <p:cNvPicPr>
            <a:picLocks noChangeAspect="1"/>
          </p:cNvPicPr>
          <p:nvPr/>
        </p:nvPicPr>
        <p:blipFill>
          <a:blip r:embed="rId4"/>
          <a:stretch>
            <a:fillRect/>
          </a:stretch>
        </p:blipFill>
        <p:spPr>
          <a:xfrm>
            <a:off x="4452425" y="4900095"/>
            <a:ext cx="1668742" cy="1098412"/>
          </a:xfrm>
          <a:prstGeom prst="rect">
            <a:avLst/>
          </a:prstGeom>
        </p:spPr>
      </p:pic>
    </p:spTree>
    <p:extLst>
      <p:ext uri="{BB962C8B-B14F-4D97-AF65-F5344CB8AC3E}">
        <p14:creationId xmlns:p14="http://schemas.microsoft.com/office/powerpoint/2010/main" val="4146582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BBFB5B-3F37-4779-ABC9-A6D0074981F5}"/>
              </a:ext>
            </a:extLst>
          </p:cNvPr>
          <p:cNvPicPr>
            <a:picLocks noChangeAspect="1"/>
          </p:cNvPicPr>
          <p:nvPr/>
        </p:nvPicPr>
        <p:blipFill rotWithShape="1">
          <a:blip r:embed="rId2">
            <a:extLst>
              <a:ext uri="{28A0092B-C50C-407E-A947-70E740481C1C}">
                <a14:useLocalDpi xmlns:a14="http://schemas.microsoft.com/office/drawing/2010/main" val="0"/>
              </a:ext>
            </a:extLst>
          </a:blip>
          <a:srcRect r="24294"/>
          <a:stretch/>
        </p:blipFill>
        <p:spPr>
          <a:xfrm>
            <a:off x="3640614" y="0"/>
            <a:ext cx="8551386" cy="6858000"/>
          </a:xfrm>
          <a:prstGeom prst="rect">
            <a:avLst/>
          </a:prstGeom>
        </p:spPr>
      </p:pic>
      <p:pic>
        <p:nvPicPr>
          <p:cNvPr id="5" name="Picture 4">
            <a:extLst>
              <a:ext uri="{FF2B5EF4-FFF2-40B4-BE49-F238E27FC236}">
                <a16:creationId xmlns:a16="http://schemas.microsoft.com/office/drawing/2014/main" id="{562F7F67-3817-4A89-8D8F-507C2047B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13" y="369649"/>
            <a:ext cx="3230534" cy="3915528"/>
          </a:xfrm>
          <a:prstGeom prst="rect">
            <a:avLst/>
          </a:prstGeom>
        </p:spPr>
      </p:pic>
    </p:spTree>
    <p:extLst>
      <p:ext uri="{BB962C8B-B14F-4D97-AF65-F5344CB8AC3E}">
        <p14:creationId xmlns:p14="http://schemas.microsoft.com/office/powerpoint/2010/main" val="3852663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3EB308-69EC-453A-9A82-8820B8528C43}"/>
              </a:ext>
            </a:extLst>
          </p:cNvPr>
          <p:cNvPicPr>
            <a:picLocks noChangeAspect="1"/>
          </p:cNvPicPr>
          <p:nvPr/>
        </p:nvPicPr>
        <p:blipFill rotWithShape="1">
          <a:blip r:embed="rId2">
            <a:extLst>
              <a:ext uri="{28A0092B-C50C-407E-A947-70E740481C1C}">
                <a14:useLocalDpi xmlns:a14="http://schemas.microsoft.com/office/drawing/2010/main" val="0"/>
              </a:ext>
            </a:extLst>
          </a:blip>
          <a:srcRect t="16820" r="-2" b="29138"/>
          <a:stretch/>
        </p:blipFill>
        <p:spPr>
          <a:xfrm>
            <a:off x="307775" y="261437"/>
            <a:ext cx="11576450" cy="6335126"/>
          </a:xfrm>
          <a:prstGeom prst="rect">
            <a:avLst/>
          </a:prstGeom>
        </p:spPr>
      </p:pic>
      <p:sp>
        <p:nvSpPr>
          <p:cNvPr id="2" name="Rectangle 1">
            <a:extLst>
              <a:ext uri="{FF2B5EF4-FFF2-40B4-BE49-F238E27FC236}">
                <a16:creationId xmlns:a16="http://schemas.microsoft.com/office/drawing/2014/main" id="{A475CC3D-59E2-46D6-88B8-51FF20A05788}"/>
              </a:ext>
            </a:extLst>
          </p:cNvPr>
          <p:cNvSpPr/>
          <p:nvPr/>
        </p:nvSpPr>
        <p:spPr>
          <a:xfrm>
            <a:off x="431259" y="893506"/>
            <a:ext cx="3061241" cy="4065857"/>
          </a:xfrm>
          <a:prstGeom prst="rect">
            <a:avLst/>
          </a:prstGeom>
        </p:spPr>
        <p:txBody>
          <a:bodyPr wrap="square">
            <a:spAutoFit/>
          </a:bodyPr>
          <a:lstStyle/>
          <a:p>
            <a:pPr algn="r">
              <a:lnSpc>
                <a:spcPct val="150000"/>
              </a:lnSpc>
            </a:pPr>
            <a:r>
              <a:rPr lang="en-US" sz="2400" dirty="0"/>
              <a:t>Elyse </a:t>
            </a:r>
            <a:r>
              <a:rPr lang="en-US" sz="2400" dirty="0" err="1"/>
              <a:t>Lynnae</a:t>
            </a:r>
            <a:r>
              <a:rPr lang="en-US" sz="2400" dirty="0"/>
              <a:t> </a:t>
            </a:r>
            <a:r>
              <a:rPr lang="en-US" sz="2400" dirty="0" err="1"/>
              <a:t>Soller</a:t>
            </a:r>
            <a:r>
              <a:rPr lang="en-US" sz="2400" dirty="0"/>
              <a:t> </a:t>
            </a:r>
          </a:p>
          <a:p>
            <a:pPr algn="r">
              <a:lnSpc>
                <a:spcPct val="150000"/>
              </a:lnSpc>
            </a:pPr>
            <a:r>
              <a:rPr lang="en-US" sz="2400" dirty="0"/>
              <a:t>Age 14</a:t>
            </a:r>
          </a:p>
          <a:p>
            <a:pPr>
              <a:lnSpc>
                <a:spcPct val="150000"/>
              </a:lnSpc>
            </a:pPr>
            <a:endParaRPr lang="en-US" dirty="0"/>
          </a:p>
          <a:p>
            <a:pPr>
              <a:lnSpc>
                <a:spcPct val="150000"/>
              </a:lnSpc>
            </a:pPr>
            <a:r>
              <a:rPr lang="en-US" dirty="0"/>
              <a:t>“Water is polluted and being used quickly. Someday I believe the water might be brown </a:t>
            </a:r>
          </a:p>
          <a:p>
            <a:pPr>
              <a:lnSpc>
                <a:spcPct val="150000"/>
              </a:lnSpc>
            </a:pPr>
            <a:r>
              <a:rPr lang="en-US" dirty="0"/>
              <a:t>and dangerous </a:t>
            </a:r>
          </a:p>
          <a:p>
            <a:pPr>
              <a:lnSpc>
                <a:spcPct val="150000"/>
              </a:lnSpc>
            </a:pPr>
            <a:r>
              <a:rPr lang="en-US" dirty="0"/>
              <a:t>to use.”</a:t>
            </a:r>
          </a:p>
        </p:txBody>
      </p:sp>
      <p:sp>
        <p:nvSpPr>
          <p:cNvPr id="5" name="Rectangle 4">
            <a:extLst>
              <a:ext uri="{FF2B5EF4-FFF2-40B4-BE49-F238E27FC236}">
                <a16:creationId xmlns:a16="http://schemas.microsoft.com/office/drawing/2014/main" id="{4871551F-E5C0-4F94-884D-2FCD3771A3DA}"/>
              </a:ext>
            </a:extLst>
          </p:cNvPr>
          <p:cNvSpPr/>
          <p:nvPr/>
        </p:nvSpPr>
        <p:spPr>
          <a:xfrm>
            <a:off x="10118664" y="338196"/>
            <a:ext cx="1712328" cy="5944384"/>
          </a:xfrm>
          <a:prstGeom prst="rect">
            <a:avLst/>
          </a:prstGeom>
        </p:spPr>
        <p:txBody>
          <a:bodyPr wrap="none">
            <a:spAutoFit/>
          </a:bodyPr>
          <a:lstStyle/>
          <a:p>
            <a:r>
              <a:rPr lang="en-US" sz="4800" i="1" dirty="0"/>
              <a:t>2</a:t>
            </a:r>
            <a:r>
              <a:rPr lang="en-US" sz="4800" i="1" baseline="30000" dirty="0"/>
              <a:t>nd</a:t>
            </a:r>
          </a:p>
          <a:p>
            <a:r>
              <a:rPr lang="en-US" sz="4800" i="1" dirty="0"/>
              <a:t>Place</a:t>
            </a:r>
          </a:p>
          <a:p>
            <a:pPr>
              <a:lnSpc>
                <a:spcPct val="150000"/>
              </a:lnSpc>
            </a:pPr>
            <a:endParaRPr lang="en-US" sz="2400" i="1" dirty="0"/>
          </a:p>
          <a:p>
            <a:pPr>
              <a:lnSpc>
                <a:spcPct val="150000"/>
              </a:lnSpc>
            </a:pPr>
            <a:r>
              <a:rPr lang="en-US" sz="2800" i="1" dirty="0"/>
              <a:t>“When </a:t>
            </a:r>
          </a:p>
          <a:p>
            <a:pPr>
              <a:lnSpc>
                <a:spcPct val="150000"/>
              </a:lnSpc>
            </a:pPr>
            <a:r>
              <a:rPr lang="en-US" sz="2800" i="1" dirty="0"/>
              <a:t>It Comes </a:t>
            </a:r>
          </a:p>
          <a:p>
            <a:pPr>
              <a:lnSpc>
                <a:spcPct val="150000"/>
              </a:lnSpc>
            </a:pPr>
            <a:r>
              <a:rPr lang="en-US" sz="2800" i="1" dirty="0"/>
              <a:t>To Water”</a:t>
            </a:r>
          </a:p>
          <a:p>
            <a:pPr>
              <a:lnSpc>
                <a:spcPct val="150000"/>
              </a:lnSpc>
            </a:pPr>
            <a:endParaRPr lang="en-US" dirty="0"/>
          </a:p>
          <a:p>
            <a:pPr>
              <a:lnSpc>
                <a:spcPct val="150000"/>
              </a:lnSpc>
            </a:pPr>
            <a:endParaRPr lang="en-US" dirty="0"/>
          </a:p>
          <a:p>
            <a:pPr>
              <a:lnSpc>
                <a:spcPct val="150000"/>
              </a:lnSpc>
            </a:pPr>
            <a:r>
              <a:rPr lang="en-US" sz="2400" dirty="0"/>
              <a:t>Acrylic Paint</a:t>
            </a:r>
          </a:p>
          <a:p>
            <a:pPr>
              <a:lnSpc>
                <a:spcPct val="150000"/>
              </a:lnSpc>
            </a:pPr>
            <a:r>
              <a:rPr lang="en-US" sz="2400" dirty="0"/>
              <a:t>Color Pencil</a:t>
            </a:r>
            <a:endParaRPr lang="en-US" dirty="0"/>
          </a:p>
        </p:txBody>
      </p:sp>
    </p:spTree>
    <p:extLst>
      <p:ext uri="{BB962C8B-B14F-4D97-AF65-F5344CB8AC3E}">
        <p14:creationId xmlns:p14="http://schemas.microsoft.com/office/powerpoint/2010/main" val="3114166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B44C92-49D2-44E8-9B74-194CF88C4351}"/>
              </a:ext>
            </a:extLst>
          </p:cNvPr>
          <p:cNvPicPr>
            <a:picLocks noChangeAspect="1"/>
          </p:cNvPicPr>
          <p:nvPr/>
        </p:nvPicPr>
        <p:blipFill rotWithShape="1">
          <a:blip r:embed="rId2">
            <a:extLst>
              <a:ext uri="{28A0092B-C50C-407E-A947-70E740481C1C}">
                <a14:useLocalDpi xmlns:a14="http://schemas.microsoft.com/office/drawing/2010/main" val="0"/>
              </a:ext>
            </a:extLst>
          </a:blip>
          <a:srcRect t="7776" b="6951"/>
          <a:stretch/>
        </p:blipFill>
        <p:spPr>
          <a:xfrm>
            <a:off x="2473032" y="9977"/>
            <a:ext cx="6231565" cy="6867977"/>
          </a:xfrm>
          <a:prstGeom prst="rect">
            <a:avLst/>
          </a:prstGeom>
        </p:spPr>
      </p:pic>
      <p:pic>
        <p:nvPicPr>
          <p:cNvPr id="2" name="Picture 1">
            <a:extLst>
              <a:ext uri="{FF2B5EF4-FFF2-40B4-BE49-F238E27FC236}">
                <a16:creationId xmlns:a16="http://schemas.microsoft.com/office/drawing/2014/main" id="{EE60A257-3B3B-41C8-AD93-7D61A166C97E}"/>
              </a:ext>
            </a:extLst>
          </p:cNvPr>
          <p:cNvPicPr>
            <a:picLocks noChangeAspect="1"/>
          </p:cNvPicPr>
          <p:nvPr/>
        </p:nvPicPr>
        <p:blipFill>
          <a:blip r:embed="rId3"/>
          <a:stretch>
            <a:fillRect/>
          </a:stretch>
        </p:blipFill>
        <p:spPr>
          <a:xfrm>
            <a:off x="105933" y="-2723"/>
            <a:ext cx="2244851" cy="6858000"/>
          </a:xfrm>
          <a:prstGeom prst="rect">
            <a:avLst/>
          </a:prstGeom>
        </p:spPr>
      </p:pic>
      <p:sp>
        <p:nvSpPr>
          <p:cNvPr id="4" name="TextBox 3">
            <a:extLst>
              <a:ext uri="{FF2B5EF4-FFF2-40B4-BE49-F238E27FC236}">
                <a16:creationId xmlns:a16="http://schemas.microsoft.com/office/drawing/2014/main" id="{6E6BA5B8-D179-47D3-B3D2-CD520D313E16}"/>
              </a:ext>
            </a:extLst>
          </p:cNvPr>
          <p:cNvSpPr txBox="1"/>
          <p:nvPr/>
        </p:nvSpPr>
        <p:spPr>
          <a:xfrm>
            <a:off x="8844297" y="4679"/>
            <a:ext cx="3335003" cy="4154984"/>
          </a:xfrm>
          <a:prstGeom prst="rect">
            <a:avLst/>
          </a:prstGeom>
          <a:noFill/>
        </p:spPr>
        <p:txBody>
          <a:bodyPr wrap="square" rtlCol="0">
            <a:spAutoFit/>
          </a:bodyPr>
          <a:lstStyle/>
          <a:p>
            <a:pPr algn="ctr"/>
            <a:r>
              <a:rPr lang="en-US" sz="2400" dirty="0"/>
              <a:t>Emily Johnson, </a:t>
            </a:r>
            <a:r>
              <a:rPr lang="en-US" sz="2000" dirty="0"/>
              <a:t>Age 16</a:t>
            </a:r>
          </a:p>
          <a:p>
            <a:pPr algn="ctr"/>
            <a:endParaRPr lang="en-US" sz="1000" dirty="0"/>
          </a:p>
          <a:p>
            <a:pPr algn="ctr"/>
            <a:r>
              <a:rPr lang="en-US" sz="4400" dirty="0"/>
              <a:t>3</a:t>
            </a:r>
            <a:r>
              <a:rPr lang="en-US" sz="4400" baseline="30000" dirty="0"/>
              <a:t>rd</a:t>
            </a:r>
            <a:r>
              <a:rPr lang="en-US" sz="4400" dirty="0"/>
              <a:t> Place</a:t>
            </a:r>
          </a:p>
          <a:p>
            <a:pPr algn="ctr"/>
            <a:r>
              <a:rPr lang="en-US" sz="2800" i="1" dirty="0"/>
              <a:t>“Water Rich &amp; Poor”</a:t>
            </a:r>
          </a:p>
          <a:p>
            <a:pPr algn="ctr"/>
            <a:endParaRPr lang="en-US" sz="1200" dirty="0"/>
          </a:p>
          <a:p>
            <a:pPr algn="ctr"/>
            <a:r>
              <a:rPr lang="en-US" dirty="0"/>
              <a:t>Acrylic, Yarn, Wood</a:t>
            </a:r>
          </a:p>
          <a:p>
            <a:pPr algn="ctr"/>
            <a:endParaRPr lang="en-US" sz="1400" dirty="0"/>
          </a:p>
          <a:p>
            <a:pPr algn="ctr"/>
            <a:r>
              <a:rPr lang="en-US" sz="1400" dirty="0"/>
              <a:t>“What inspired me to create this artwork was the fact that certain countries have more sustainable water available than others. I wanted to illustrate the idea of water flowing from richer countries to the more poor countries.”</a:t>
            </a:r>
          </a:p>
          <a:p>
            <a:pPr algn="ctr"/>
            <a:endParaRPr lang="en-US" sz="1400" dirty="0"/>
          </a:p>
          <a:p>
            <a:pPr algn="ctr"/>
            <a:r>
              <a:rPr lang="en-US" sz="1600" dirty="0"/>
              <a:t>Saguaro High School</a:t>
            </a:r>
          </a:p>
        </p:txBody>
      </p:sp>
      <p:pic>
        <p:nvPicPr>
          <p:cNvPr id="6" name="Picture 5">
            <a:extLst>
              <a:ext uri="{FF2B5EF4-FFF2-40B4-BE49-F238E27FC236}">
                <a16:creationId xmlns:a16="http://schemas.microsoft.com/office/drawing/2014/main" id="{38A7C7FB-0ACC-4E32-9AC0-44B3DADABA6C}"/>
              </a:ext>
            </a:extLst>
          </p:cNvPr>
          <p:cNvPicPr>
            <a:picLocks noChangeAspect="1"/>
          </p:cNvPicPr>
          <p:nvPr/>
        </p:nvPicPr>
        <p:blipFill rotWithShape="1">
          <a:blip r:embed="rId4">
            <a:extLst>
              <a:ext uri="{28A0092B-C50C-407E-A947-70E740481C1C}">
                <a14:useLocalDpi xmlns:a14="http://schemas.microsoft.com/office/drawing/2010/main" val="0"/>
              </a:ext>
            </a:extLst>
          </a:blip>
          <a:srcRect l="8736" t="12606" r="39310"/>
          <a:stretch/>
        </p:blipFill>
        <p:spPr>
          <a:xfrm rot="5400000">
            <a:off x="9158975" y="3844526"/>
            <a:ext cx="2588499" cy="3265685"/>
          </a:xfrm>
          <a:prstGeom prst="rect">
            <a:avLst/>
          </a:prstGeom>
        </p:spPr>
      </p:pic>
    </p:spTree>
    <p:extLst>
      <p:ext uri="{BB962C8B-B14F-4D97-AF65-F5344CB8AC3E}">
        <p14:creationId xmlns:p14="http://schemas.microsoft.com/office/powerpoint/2010/main" val="34528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1AFFEE83-341B-4D1A-9FA5-43438DB05BF9}"/>
              </a:ext>
            </a:extLst>
          </p:cNvPr>
          <p:cNvPicPr>
            <a:picLocks noChangeAspect="1"/>
          </p:cNvPicPr>
          <p:nvPr/>
        </p:nvPicPr>
        <p:blipFill rotWithShape="1">
          <a:blip r:embed="rId2">
            <a:extLst>
              <a:ext uri="{28A0092B-C50C-407E-A947-70E740481C1C}">
                <a14:useLocalDpi xmlns:a14="http://schemas.microsoft.com/office/drawing/2010/main" val="0"/>
              </a:ext>
            </a:extLst>
          </a:blip>
          <a:srcRect t="29520" r="1" b="9637"/>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Rectangle 1">
            <a:extLst>
              <a:ext uri="{FF2B5EF4-FFF2-40B4-BE49-F238E27FC236}">
                <a16:creationId xmlns:a16="http://schemas.microsoft.com/office/drawing/2014/main" id="{A039EF9A-977A-4E59-9144-0AE0628FA4A3}"/>
              </a:ext>
            </a:extLst>
          </p:cNvPr>
          <p:cNvSpPr/>
          <p:nvPr/>
        </p:nvSpPr>
        <p:spPr>
          <a:xfrm>
            <a:off x="139430" y="95364"/>
            <a:ext cx="3716953" cy="6695398"/>
          </a:xfrm>
          <a:prstGeom prst="rect">
            <a:avLst/>
          </a:prstGeom>
        </p:spPr>
        <p:txBody>
          <a:bodyPr wrap="square">
            <a:spAutoFit/>
          </a:bodyPr>
          <a:lstStyle/>
          <a:p>
            <a:pPr>
              <a:lnSpc>
                <a:spcPct val="150000"/>
              </a:lnSpc>
            </a:pPr>
            <a:r>
              <a:rPr lang="en-US" sz="2200" dirty="0"/>
              <a:t>Diana Lopez, Age 17</a:t>
            </a:r>
          </a:p>
          <a:p>
            <a:pPr>
              <a:lnSpc>
                <a:spcPct val="150000"/>
              </a:lnSpc>
            </a:pPr>
            <a:r>
              <a:rPr lang="en-US" sz="2400" i="1" dirty="0" err="1"/>
              <a:t>Oración</a:t>
            </a:r>
            <a:r>
              <a:rPr lang="en-US" sz="2400" i="1" dirty="0"/>
              <a:t> A </a:t>
            </a:r>
            <a:r>
              <a:rPr lang="en-US" sz="2400" i="1" dirty="0" err="1"/>
              <a:t>Chalchiuhtlicue</a:t>
            </a:r>
            <a:endParaRPr lang="en-US" sz="2400" i="1" dirty="0"/>
          </a:p>
          <a:p>
            <a:pPr>
              <a:lnSpc>
                <a:spcPct val="150000"/>
              </a:lnSpc>
            </a:pPr>
            <a:r>
              <a:rPr lang="en-US" dirty="0"/>
              <a:t>Acrylic, Color Pencil</a:t>
            </a:r>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sz="700" dirty="0"/>
          </a:p>
          <a:p>
            <a:pPr>
              <a:lnSpc>
                <a:spcPct val="150000"/>
              </a:lnSpc>
            </a:pPr>
            <a:r>
              <a:rPr lang="en-US" sz="4000" dirty="0"/>
              <a:t>4th Place</a:t>
            </a:r>
          </a:p>
          <a:p>
            <a:r>
              <a:rPr lang="en-US" dirty="0"/>
              <a:t>Desert Mountain</a:t>
            </a:r>
          </a:p>
          <a:p>
            <a:r>
              <a:rPr lang="en-US" dirty="0"/>
              <a:t>High School, Scottsdale</a:t>
            </a:r>
          </a:p>
        </p:txBody>
      </p:sp>
      <p:sp>
        <p:nvSpPr>
          <p:cNvPr id="3" name="Rectangle 2">
            <a:extLst>
              <a:ext uri="{FF2B5EF4-FFF2-40B4-BE49-F238E27FC236}">
                <a16:creationId xmlns:a16="http://schemas.microsoft.com/office/drawing/2014/main" id="{E8F5967C-674C-4428-ABBE-4BD194FAF4C1}"/>
              </a:ext>
            </a:extLst>
          </p:cNvPr>
          <p:cNvSpPr/>
          <p:nvPr/>
        </p:nvSpPr>
        <p:spPr>
          <a:xfrm>
            <a:off x="10543302" y="50455"/>
            <a:ext cx="1540212" cy="6740307"/>
          </a:xfrm>
          <a:prstGeom prst="rect">
            <a:avLst/>
          </a:prstGeom>
        </p:spPr>
        <p:txBody>
          <a:bodyPr wrap="square">
            <a:spAutoFit/>
          </a:bodyPr>
          <a:lstStyle/>
          <a:p>
            <a:pPr algn="r"/>
            <a:r>
              <a:rPr lang="en-US" sz="1200" dirty="0"/>
              <a:t>“As a Mexican-American, I am influenced by my culture and background as well as my community in Scottsdale, Arizona. I take great pride in my indigenous roots and wanted to highlight the significant role native communities have in conservation and sustainability efforts. </a:t>
            </a:r>
          </a:p>
          <a:p>
            <a:pPr algn="r"/>
            <a:r>
              <a:rPr lang="en-US" sz="1200" dirty="0"/>
              <a:t>The piece depicts </a:t>
            </a:r>
            <a:r>
              <a:rPr lang="en-US" sz="1200" dirty="0" err="1"/>
              <a:t>Chalchiuhtlicue</a:t>
            </a:r>
            <a:r>
              <a:rPr lang="en-US" sz="1200" dirty="0"/>
              <a:t> - the Nahua goddess of springs, rivers, and streams - holding a gem. The gem reflects the preciousness of water and behind her are the mountains, sky, and plants which all depend on water and we as humans depend on for survival. I wanted to show not only the importance of water sustainability but also the important culture and people behind conservation efforts.”</a:t>
            </a:r>
          </a:p>
        </p:txBody>
      </p:sp>
      <p:pic>
        <p:nvPicPr>
          <p:cNvPr id="4" name="Picture 3">
            <a:extLst>
              <a:ext uri="{FF2B5EF4-FFF2-40B4-BE49-F238E27FC236}">
                <a16:creationId xmlns:a16="http://schemas.microsoft.com/office/drawing/2014/main" id="{77DB2562-1342-45CA-B4C7-A85290F5B9A5}"/>
              </a:ext>
            </a:extLst>
          </p:cNvPr>
          <p:cNvPicPr>
            <a:picLocks noChangeAspect="1"/>
          </p:cNvPicPr>
          <p:nvPr/>
        </p:nvPicPr>
        <p:blipFill rotWithShape="1">
          <a:blip r:embed="rId3"/>
          <a:srcRect l="11839" t="7937" r="57774" b="54340"/>
          <a:stretch/>
        </p:blipFill>
        <p:spPr>
          <a:xfrm>
            <a:off x="229599" y="1835317"/>
            <a:ext cx="2231761" cy="3170582"/>
          </a:xfrm>
          <a:prstGeom prst="rect">
            <a:avLst/>
          </a:prstGeom>
          <a:ln>
            <a:noFill/>
          </a:ln>
          <a:effectLst>
            <a:outerShdw blurRad="88900" dist="63500" algn="l" rotWithShape="0">
              <a:prstClr val="black">
                <a:alpha val="62000"/>
              </a:prstClr>
            </a:outerShdw>
          </a:effectLst>
        </p:spPr>
      </p:pic>
    </p:spTree>
    <p:extLst>
      <p:ext uri="{BB962C8B-B14F-4D97-AF65-F5344CB8AC3E}">
        <p14:creationId xmlns:p14="http://schemas.microsoft.com/office/powerpoint/2010/main" val="2372952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2">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4E79202-E848-4BDB-9ED6-ACE3840CC6B6}"/>
              </a:ext>
            </a:extLst>
          </p:cNvPr>
          <p:cNvPicPr>
            <a:picLocks noChangeAspect="1"/>
          </p:cNvPicPr>
          <p:nvPr/>
        </p:nvPicPr>
        <p:blipFill rotWithShape="1">
          <a:blip r:embed="rId2">
            <a:extLst>
              <a:ext uri="{28A0092B-C50C-407E-A947-70E740481C1C}">
                <a14:useLocalDpi xmlns:a14="http://schemas.microsoft.com/office/drawing/2010/main" val="0"/>
              </a:ext>
            </a:extLst>
          </a:blip>
          <a:srcRect r="1" b="21346"/>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2" name="TextBox 1">
            <a:extLst>
              <a:ext uri="{FF2B5EF4-FFF2-40B4-BE49-F238E27FC236}">
                <a16:creationId xmlns:a16="http://schemas.microsoft.com/office/drawing/2014/main" id="{5B9E8E0F-34D1-49C3-AD14-BF67CE59D7D0}"/>
              </a:ext>
            </a:extLst>
          </p:cNvPr>
          <p:cNvSpPr txBox="1"/>
          <p:nvPr/>
        </p:nvSpPr>
        <p:spPr>
          <a:xfrm>
            <a:off x="256429" y="457197"/>
            <a:ext cx="4814184" cy="6217087"/>
          </a:xfrm>
          <a:prstGeom prst="rect">
            <a:avLst/>
          </a:prstGeom>
          <a:noFill/>
        </p:spPr>
        <p:txBody>
          <a:bodyPr wrap="square" rtlCol="0">
            <a:spAutoFit/>
          </a:bodyPr>
          <a:lstStyle/>
          <a:p>
            <a:r>
              <a:rPr lang="en-US" sz="3200" dirty="0"/>
              <a:t>Harper Harris</a:t>
            </a:r>
          </a:p>
          <a:p>
            <a:r>
              <a:rPr lang="en-US" sz="2400" dirty="0"/>
              <a:t>Age 16</a:t>
            </a:r>
          </a:p>
          <a:p>
            <a:endParaRPr lang="en-US" dirty="0"/>
          </a:p>
          <a:p>
            <a:endParaRPr lang="en-US" dirty="0"/>
          </a:p>
          <a:p>
            <a:r>
              <a:rPr lang="en-US" sz="4800" dirty="0"/>
              <a:t>5</a:t>
            </a:r>
            <a:r>
              <a:rPr lang="en-US" sz="4800" baseline="30000" dirty="0"/>
              <a:t>th</a:t>
            </a:r>
            <a:r>
              <a:rPr lang="en-US" sz="4800" dirty="0"/>
              <a:t> Place</a:t>
            </a:r>
          </a:p>
          <a:p>
            <a:endParaRPr lang="en-US" dirty="0"/>
          </a:p>
          <a:p>
            <a:endParaRPr lang="en-US" dirty="0"/>
          </a:p>
          <a:p>
            <a:r>
              <a:rPr lang="en-US" sz="2800" i="1" dirty="0"/>
              <a:t>“Nature Combating Humans”</a:t>
            </a:r>
          </a:p>
          <a:p>
            <a:endParaRPr lang="en-US" dirty="0"/>
          </a:p>
          <a:p>
            <a:r>
              <a:rPr lang="en-US" sz="2400" dirty="0"/>
              <a:t>Watercolor, Water Bottles</a:t>
            </a:r>
          </a:p>
          <a:p>
            <a:endParaRPr lang="en-US" sz="1600" dirty="0"/>
          </a:p>
          <a:p>
            <a:r>
              <a:rPr lang="en-US" sz="1600" dirty="0"/>
              <a:t>“What inspired me was the difference between needless waste versus waste that needs to happen, such as plastic water bottles given to people who don't have access to clean water. With that I also wanted to show nature's impact and importance, as plants grow from these water bottles.”</a:t>
            </a:r>
          </a:p>
          <a:p>
            <a:endParaRPr lang="en-US" sz="2000" dirty="0"/>
          </a:p>
          <a:p>
            <a:r>
              <a:rPr lang="en-US" sz="2000" dirty="0"/>
              <a:t>Saguaro High School</a:t>
            </a:r>
          </a:p>
        </p:txBody>
      </p:sp>
    </p:spTree>
    <p:extLst>
      <p:ext uri="{BB962C8B-B14F-4D97-AF65-F5344CB8AC3E}">
        <p14:creationId xmlns:p14="http://schemas.microsoft.com/office/powerpoint/2010/main" val="875338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8833" y="685800"/>
            <a:ext cx="5004061"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41A3E0D-2042-4BB2-9F3F-A2D8B40D2A2F}"/>
              </a:ext>
            </a:extLst>
          </p:cNvPr>
          <p:cNvPicPr>
            <a:picLocks noChangeAspect="1"/>
          </p:cNvPicPr>
          <p:nvPr/>
        </p:nvPicPr>
        <p:blipFill rotWithShape="1">
          <a:blip r:embed="rId2">
            <a:extLst>
              <a:ext uri="{28A0092B-C50C-407E-A947-70E740481C1C}">
                <a14:useLocalDpi xmlns:a14="http://schemas.microsoft.com/office/drawing/2010/main" val="0"/>
              </a:ext>
            </a:extLst>
          </a:blip>
          <a:srcRect l="19048" t="4698" r="3570" b="3812"/>
          <a:stretch/>
        </p:blipFill>
        <p:spPr>
          <a:xfrm>
            <a:off x="7827" y="0"/>
            <a:ext cx="3815138" cy="6834350"/>
          </a:xfrm>
          <a:prstGeom prst="rect">
            <a:avLst/>
          </a:prstGeom>
        </p:spPr>
      </p:pic>
      <p:sp>
        <p:nvSpPr>
          <p:cNvPr id="2" name="Rectangle 1">
            <a:extLst>
              <a:ext uri="{FF2B5EF4-FFF2-40B4-BE49-F238E27FC236}">
                <a16:creationId xmlns:a16="http://schemas.microsoft.com/office/drawing/2014/main" id="{3BF650D2-D27C-4A4A-A084-48003BB49839}"/>
              </a:ext>
            </a:extLst>
          </p:cNvPr>
          <p:cNvSpPr/>
          <p:nvPr/>
        </p:nvSpPr>
        <p:spPr>
          <a:xfrm>
            <a:off x="9017532" y="3989217"/>
            <a:ext cx="2587566" cy="2537275"/>
          </a:xfrm>
          <a:prstGeom prst="rect">
            <a:avLst/>
          </a:prstGeom>
        </p:spPr>
        <p:txBody>
          <a:bodyPr vert="horz" lIns="91440" tIns="45720" rIns="91440" bIns="45720" rtlCol="0" anchor="t">
            <a:normAutofit/>
          </a:bodyPr>
          <a:lstStyle/>
          <a:p>
            <a:pPr>
              <a:lnSpc>
                <a:spcPct val="90000"/>
              </a:lnSpc>
              <a:spcAft>
                <a:spcPts val="600"/>
              </a:spcAft>
            </a:pPr>
            <a:r>
              <a:rPr lang="en-US" sz="1600" dirty="0">
                <a:solidFill>
                  <a:schemeClr val="bg1"/>
                </a:solidFill>
              </a:rPr>
              <a:t>"We are seeing the decline of our planet happening around us, when we go outside, we see and feel the effects of climate change at our doorstep. Soon enough we will feel it on our ankles, and our knees, and all the way up to our thighs. Water and its importance is a double edged sword.”</a:t>
            </a:r>
          </a:p>
        </p:txBody>
      </p:sp>
      <p:pic>
        <p:nvPicPr>
          <p:cNvPr id="4" name="Picture 3">
            <a:extLst>
              <a:ext uri="{FF2B5EF4-FFF2-40B4-BE49-F238E27FC236}">
                <a16:creationId xmlns:a16="http://schemas.microsoft.com/office/drawing/2014/main" id="{67259802-CB8C-4C41-9C19-D1B926FFA6BB}"/>
              </a:ext>
            </a:extLst>
          </p:cNvPr>
          <p:cNvPicPr>
            <a:picLocks noChangeAspect="1"/>
          </p:cNvPicPr>
          <p:nvPr/>
        </p:nvPicPr>
        <p:blipFill rotWithShape="1">
          <a:blip r:embed="rId3">
            <a:extLst>
              <a:ext uri="{28A0092B-C50C-407E-A947-70E740481C1C}">
                <a14:useLocalDpi xmlns:a14="http://schemas.microsoft.com/office/drawing/2010/main" val="0"/>
              </a:ext>
            </a:extLst>
          </a:blip>
          <a:srcRect l="-43" t="5053" r="15763"/>
          <a:stretch/>
        </p:blipFill>
        <p:spPr>
          <a:xfrm>
            <a:off x="9017532" y="520429"/>
            <a:ext cx="2484260" cy="3254287"/>
          </a:xfrm>
          <a:prstGeom prst="rect">
            <a:avLst/>
          </a:prstGeom>
        </p:spPr>
      </p:pic>
      <p:pic>
        <p:nvPicPr>
          <p:cNvPr id="8" name="Picture 7">
            <a:extLst>
              <a:ext uri="{FF2B5EF4-FFF2-40B4-BE49-F238E27FC236}">
                <a16:creationId xmlns:a16="http://schemas.microsoft.com/office/drawing/2014/main" id="{F9B82CB2-276F-4C6B-9246-6BD8ED9AD24F}"/>
              </a:ext>
            </a:extLst>
          </p:cNvPr>
          <p:cNvPicPr>
            <a:picLocks noChangeAspect="1"/>
          </p:cNvPicPr>
          <p:nvPr/>
        </p:nvPicPr>
        <p:blipFill rotWithShape="1">
          <a:blip r:embed="rId4">
            <a:extLst>
              <a:ext uri="{28A0092B-C50C-407E-A947-70E740481C1C}">
                <a14:useLocalDpi xmlns:a14="http://schemas.microsoft.com/office/drawing/2010/main" val="0"/>
              </a:ext>
            </a:extLst>
          </a:blip>
          <a:srcRect l="1170" t="10723" r="5708" b="13613"/>
          <a:stretch/>
        </p:blipFill>
        <p:spPr>
          <a:xfrm>
            <a:off x="4083718" y="1575313"/>
            <a:ext cx="4258423" cy="2595045"/>
          </a:xfrm>
          <a:prstGeom prst="rect">
            <a:avLst/>
          </a:prstGeom>
        </p:spPr>
      </p:pic>
      <p:sp>
        <p:nvSpPr>
          <p:cNvPr id="9" name="Rectangle 8">
            <a:extLst>
              <a:ext uri="{FF2B5EF4-FFF2-40B4-BE49-F238E27FC236}">
                <a16:creationId xmlns:a16="http://schemas.microsoft.com/office/drawing/2014/main" id="{A25E1BB3-AB47-4DB1-AE85-2D2640FB7356}"/>
              </a:ext>
            </a:extLst>
          </p:cNvPr>
          <p:cNvSpPr/>
          <p:nvPr/>
        </p:nvSpPr>
        <p:spPr>
          <a:xfrm>
            <a:off x="4068901" y="774788"/>
            <a:ext cx="4258423" cy="738664"/>
          </a:xfrm>
          <a:prstGeom prst="rect">
            <a:avLst/>
          </a:prstGeom>
        </p:spPr>
        <p:txBody>
          <a:bodyPr wrap="square">
            <a:spAutoFit/>
          </a:bodyPr>
          <a:lstStyle/>
          <a:p>
            <a:pPr algn="ctr"/>
            <a:r>
              <a:rPr lang="en-US" sz="2400" i="1" dirty="0">
                <a:solidFill>
                  <a:schemeClr val="bg1"/>
                </a:solidFill>
              </a:rPr>
              <a:t>“But There’s Water Everywhere”</a:t>
            </a:r>
          </a:p>
          <a:p>
            <a:pPr algn="ctr"/>
            <a:r>
              <a:rPr lang="en-US" dirty="0">
                <a:solidFill>
                  <a:schemeClr val="bg1"/>
                </a:solidFill>
              </a:rPr>
              <a:t>Color Pencil</a:t>
            </a:r>
          </a:p>
        </p:txBody>
      </p:sp>
      <p:sp>
        <p:nvSpPr>
          <p:cNvPr id="10" name="Rectangle 9">
            <a:extLst>
              <a:ext uri="{FF2B5EF4-FFF2-40B4-BE49-F238E27FC236}">
                <a16:creationId xmlns:a16="http://schemas.microsoft.com/office/drawing/2014/main" id="{20D95AEB-B6F3-4A02-BF88-22672D0B5FB5}"/>
              </a:ext>
            </a:extLst>
          </p:cNvPr>
          <p:cNvSpPr/>
          <p:nvPr/>
        </p:nvSpPr>
        <p:spPr>
          <a:xfrm>
            <a:off x="4068900" y="4280401"/>
            <a:ext cx="4258424" cy="1726755"/>
          </a:xfrm>
          <a:prstGeom prst="rect">
            <a:avLst/>
          </a:prstGeom>
        </p:spPr>
        <p:txBody>
          <a:bodyPr wrap="square">
            <a:spAutoFit/>
          </a:bodyPr>
          <a:lstStyle/>
          <a:p>
            <a:pPr algn="ctr">
              <a:lnSpc>
                <a:spcPct val="150000"/>
              </a:lnSpc>
              <a:spcAft>
                <a:spcPts val="600"/>
              </a:spcAft>
            </a:pPr>
            <a:r>
              <a:rPr lang="en-US" sz="2400" dirty="0">
                <a:solidFill>
                  <a:schemeClr val="bg1"/>
                </a:solidFill>
              </a:rPr>
              <a:t>Paola Villalobos, Age 17</a:t>
            </a:r>
          </a:p>
          <a:p>
            <a:pPr algn="ctr">
              <a:lnSpc>
                <a:spcPct val="150000"/>
              </a:lnSpc>
              <a:spcAft>
                <a:spcPts val="600"/>
              </a:spcAft>
            </a:pPr>
            <a:r>
              <a:rPr lang="en-US" sz="2400" dirty="0">
                <a:solidFill>
                  <a:schemeClr val="bg1"/>
                </a:solidFill>
              </a:rPr>
              <a:t>Honorable Mention</a:t>
            </a:r>
          </a:p>
          <a:p>
            <a:pPr algn="ctr">
              <a:lnSpc>
                <a:spcPct val="150000"/>
              </a:lnSpc>
              <a:spcAft>
                <a:spcPts val="600"/>
              </a:spcAft>
            </a:pPr>
            <a:r>
              <a:rPr lang="en-US" dirty="0">
                <a:solidFill>
                  <a:schemeClr val="bg1"/>
                </a:solidFill>
              </a:rPr>
              <a:t>Desert Mountain High School</a:t>
            </a:r>
          </a:p>
        </p:txBody>
      </p:sp>
    </p:spTree>
    <p:extLst>
      <p:ext uri="{BB962C8B-B14F-4D97-AF65-F5344CB8AC3E}">
        <p14:creationId xmlns:p14="http://schemas.microsoft.com/office/powerpoint/2010/main" val="3880458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F2C0576-1595-40D6-9632-40600F2C6E81}"/>
              </a:ext>
            </a:extLst>
          </p:cNvPr>
          <p:cNvPicPr>
            <a:picLocks noChangeAspect="1"/>
          </p:cNvPicPr>
          <p:nvPr/>
        </p:nvPicPr>
        <p:blipFill rotWithShape="1">
          <a:blip r:embed="rId2">
            <a:extLst>
              <a:ext uri="{28A0092B-C50C-407E-A947-70E740481C1C}">
                <a14:useLocalDpi xmlns:a14="http://schemas.microsoft.com/office/drawing/2010/main" val="0"/>
              </a:ext>
            </a:extLst>
          </a:blip>
          <a:srcRect l="23948" t="5010"/>
          <a:stretch/>
        </p:blipFill>
        <p:spPr>
          <a:xfrm rot="5400000">
            <a:off x="99822" y="1896046"/>
            <a:ext cx="4837611" cy="45316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1004FB78-BC61-4308-854F-0B1B0435B62C}"/>
              </a:ext>
            </a:extLst>
          </p:cNvPr>
          <p:cNvSpPr txBox="1"/>
          <p:nvPr/>
        </p:nvSpPr>
        <p:spPr>
          <a:xfrm>
            <a:off x="4972960" y="447286"/>
            <a:ext cx="5014912" cy="6401753"/>
          </a:xfrm>
          <a:prstGeom prst="rect">
            <a:avLst/>
          </a:prstGeom>
          <a:noFill/>
        </p:spPr>
        <p:txBody>
          <a:bodyPr wrap="square" rtlCol="0">
            <a:spAutoFit/>
          </a:bodyPr>
          <a:lstStyle/>
          <a:p>
            <a:r>
              <a:rPr lang="en-US" sz="2800" dirty="0">
                <a:solidFill>
                  <a:schemeClr val="bg1"/>
                </a:solidFill>
              </a:rPr>
              <a:t>Brian James Stevenson</a:t>
            </a:r>
          </a:p>
          <a:p>
            <a:r>
              <a:rPr lang="en-US" sz="2000" dirty="0">
                <a:solidFill>
                  <a:schemeClr val="bg1"/>
                </a:solidFill>
              </a:rPr>
              <a:t>Age 15</a:t>
            </a:r>
          </a:p>
          <a:p>
            <a:endParaRPr lang="en-US" dirty="0">
              <a:solidFill>
                <a:schemeClr val="bg1"/>
              </a:solidFill>
            </a:endParaRPr>
          </a:p>
          <a:p>
            <a:endParaRPr lang="en-US" dirty="0">
              <a:solidFill>
                <a:schemeClr val="bg1"/>
              </a:solidFill>
            </a:endParaRPr>
          </a:p>
          <a:p>
            <a:r>
              <a:rPr lang="en-US" sz="2800" dirty="0">
                <a:solidFill>
                  <a:schemeClr val="bg1"/>
                </a:solidFill>
              </a:rPr>
              <a:t>Honorable Mention</a:t>
            </a:r>
          </a:p>
          <a:p>
            <a:endParaRPr lang="en-US" dirty="0">
              <a:solidFill>
                <a:schemeClr val="bg1"/>
              </a:solidFill>
            </a:endParaRPr>
          </a:p>
          <a:p>
            <a:endParaRPr lang="en-US" dirty="0">
              <a:solidFill>
                <a:schemeClr val="bg1"/>
              </a:solidFill>
            </a:endParaRPr>
          </a:p>
          <a:p>
            <a:r>
              <a:rPr lang="en-US" sz="3600" i="1" dirty="0">
                <a:solidFill>
                  <a:schemeClr val="bg1"/>
                </a:solidFill>
              </a:rPr>
              <a:t>“Submerged”</a:t>
            </a:r>
          </a:p>
          <a:p>
            <a:endParaRPr lang="en-US" dirty="0">
              <a:solidFill>
                <a:schemeClr val="bg1"/>
              </a:solidFill>
            </a:endParaRPr>
          </a:p>
          <a:p>
            <a:endParaRPr lang="en-US" dirty="0">
              <a:solidFill>
                <a:schemeClr val="bg1"/>
              </a:solidFill>
            </a:endParaRPr>
          </a:p>
          <a:p>
            <a:r>
              <a:rPr lang="en-US" sz="2400" dirty="0">
                <a:solidFill>
                  <a:schemeClr val="bg1"/>
                </a:solidFill>
              </a:rPr>
              <a:t>Acrylic</a:t>
            </a:r>
          </a:p>
          <a:p>
            <a:endParaRPr lang="en-US" sz="1600" dirty="0">
              <a:solidFill>
                <a:schemeClr val="bg1"/>
              </a:solidFill>
            </a:endParaRPr>
          </a:p>
          <a:p>
            <a:endParaRPr lang="en-US" dirty="0">
              <a:solidFill>
                <a:schemeClr val="bg1"/>
              </a:solidFill>
            </a:endParaRPr>
          </a:p>
          <a:p>
            <a:r>
              <a:rPr lang="en-US" dirty="0">
                <a:solidFill>
                  <a:schemeClr val="bg1"/>
                </a:solidFill>
              </a:rPr>
              <a:t>“When creating this painting I was inspired by global impacts, especially climate change which has been a widespread consequence and result that is harming life on earth. Inspired by this, I based my painting on ways to symbolize this.”</a:t>
            </a:r>
          </a:p>
          <a:p>
            <a:endParaRPr lang="en-US" dirty="0">
              <a:solidFill>
                <a:schemeClr val="bg1"/>
              </a:solidFill>
            </a:endParaRPr>
          </a:p>
          <a:p>
            <a:r>
              <a:rPr lang="en-US" dirty="0">
                <a:solidFill>
                  <a:schemeClr val="bg1"/>
                </a:solidFill>
              </a:rPr>
              <a:t>Saguaro High School</a:t>
            </a:r>
          </a:p>
        </p:txBody>
      </p:sp>
      <p:pic>
        <p:nvPicPr>
          <p:cNvPr id="6" name="Picture 5">
            <a:extLst>
              <a:ext uri="{FF2B5EF4-FFF2-40B4-BE49-F238E27FC236}">
                <a16:creationId xmlns:a16="http://schemas.microsoft.com/office/drawing/2014/main" id="{33BD3385-51D4-4889-8484-8421F4016541}"/>
              </a:ext>
            </a:extLst>
          </p:cNvPr>
          <p:cNvPicPr>
            <a:picLocks noChangeAspect="1"/>
          </p:cNvPicPr>
          <p:nvPr/>
        </p:nvPicPr>
        <p:blipFill rotWithShape="1">
          <a:blip r:embed="rId3">
            <a:extLst>
              <a:ext uri="{28A0092B-C50C-407E-A947-70E740481C1C}">
                <a14:useLocalDpi xmlns:a14="http://schemas.microsoft.com/office/drawing/2010/main" val="0"/>
              </a:ext>
            </a:extLst>
          </a:blip>
          <a:srcRect l="6652" t="6852" r="7916" b="2037"/>
          <a:stretch/>
        </p:blipFill>
        <p:spPr>
          <a:xfrm rot="5400000">
            <a:off x="8360805" y="745167"/>
            <a:ext cx="3830597" cy="30639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3354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74000">
              <a:schemeClr val="accent6">
                <a:lumMod val="60000"/>
                <a:lumOff val="40000"/>
              </a:schemeClr>
            </a:gs>
            <a:gs pos="83000">
              <a:schemeClr val="accent6">
                <a:lumMod val="60000"/>
                <a:lumOff val="40000"/>
              </a:schemeClr>
            </a:gs>
            <a:gs pos="100000">
              <a:schemeClr val="accent6">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AB1289-C3B7-4579-AEBB-16E1AB04D3FB}"/>
              </a:ext>
            </a:extLst>
          </p:cNvPr>
          <p:cNvPicPr>
            <a:picLocks noChangeAspect="1"/>
          </p:cNvPicPr>
          <p:nvPr/>
        </p:nvPicPr>
        <p:blipFill rotWithShape="1">
          <a:blip r:embed="rId2">
            <a:extLst>
              <a:ext uri="{28A0092B-C50C-407E-A947-70E740481C1C}">
                <a14:useLocalDpi xmlns:a14="http://schemas.microsoft.com/office/drawing/2010/main" val="0"/>
              </a:ext>
            </a:extLst>
          </a:blip>
          <a:srcRect t="11554" r="37431" b="7321"/>
          <a:stretch/>
        </p:blipFill>
        <p:spPr>
          <a:xfrm>
            <a:off x="263091" y="2302800"/>
            <a:ext cx="3313632" cy="4285646"/>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054C9066-6A92-4087-B5F5-A5C16889D1EC}"/>
              </a:ext>
            </a:extLst>
          </p:cNvPr>
          <p:cNvPicPr>
            <a:picLocks noChangeAspect="1"/>
          </p:cNvPicPr>
          <p:nvPr/>
        </p:nvPicPr>
        <p:blipFill rotWithShape="1">
          <a:blip r:embed="rId3">
            <a:extLst>
              <a:ext uri="{28A0092B-C50C-407E-A947-70E740481C1C}">
                <a14:useLocalDpi xmlns:a14="http://schemas.microsoft.com/office/drawing/2010/main" val="0"/>
              </a:ext>
            </a:extLst>
          </a:blip>
          <a:srcRect t="1538" r="2" b="21355"/>
          <a:stretch/>
        </p:blipFill>
        <p:spPr>
          <a:xfrm>
            <a:off x="3874693" y="358814"/>
            <a:ext cx="8031542" cy="4505447"/>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3FB91A89-97A1-4E24-B726-9B548151EEF6}"/>
              </a:ext>
            </a:extLst>
          </p:cNvPr>
          <p:cNvSpPr txBox="1"/>
          <p:nvPr/>
        </p:nvSpPr>
        <p:spPr>
          <a:xfrm>
            <a:off x="3874693" y="4995004"/>
            <a:ext cx="8031542" cy="1793422"/>
          </a:xfrm>
          <a:prstGeom prst="rect">
            <a:avLst/>
          </a:prstGeom>
        </p:spPr>
        <p:txBody>
          <a:bodyPr vert="horz" lIns="91440" tIns="45720" rIns="91440" bIns="45720" rtlCol="0">
            <a:normAutofit/>
          </a:bodyPr>
          <a:lstStyle/>
          <a:p>
            <a:pPr algn="ctr">
              <a:lnSpc>
                <a:spcPct val="90000"/>
              </a:lnSpc>
              <a:spcAft>
                <a:spcPts val="600"/>
              </a:spcAft>
            </a:pPr>
            <a:r>
              <a:rPr lang="en-US" sz="2400" i="1" dirty="0"/>
              <a:t>“Saving the Sea Bound”</a:t>
            </a:r>
          </a:p>
          <a:p>
            <a:pPr algn="ctr">
              <a:lnSpc>
                <a:spcPct val="90000"/>
              </a:lnSpc>
              <a:spcAft>
                <a:spcPts val="600"/>
              </a:spcAft>
            </a:pPr>
            <a:r>
              <a:rPr lang="en-US" sz="2000" dirty="0"/>
              <a:t>Scratchboard</a:t>
            </a:r>
          </a:p>
          <a:p>
            <a:pPr algn="ctr">
              <a:lnSpc>
                <a:spcPct val="90000"/>
              </a:lnSpc>
              <a:spcAft>
                <a:spcPts val="600"/>
              </a:spcAft>
            </a:pPr>
            <a:r>
              <a:rPr lang="en-US" sz="1400" dirty="0"/>
              <a:t>“My Inspiration to create this work came from my strong passion for ocean life, and my strong love for stingrays. While I was in my class, I was looking around at other people's artwork and I noticed something huge. When people hear about sustainable water for all, people don't usually think about ocean life. I also realized that clean water is important for not just people, and land life, but to sea life.”</a:t>
            </a:r>
          </a:p>
        </p:txBody>
      </p:sp>
      <p:sp>
        <p:nvSpPr>
          <p:cNvPr id="2" name="TextBox 1">
            <a:extLst>
              <a:ext uri="{FF2B5EF4-FFF2-40B4-BE49-F238E27FC236}">
                <a16:creationId xmlns:a16="http://schemas.microsoft.com/office/drawing/2014/main" id="{0AAD9539-EE2F-4C71-A60F-D852FA7B4EC1}"/>
              </a:ext>
            </a:extLst>
          </p:cNvPr>
          <p:cNvSpPr txBox="1"/>
          <p:nvPr/>
        </p:nvSpPr>
        <p:spPr>
          <a:xfrm>
            <a:off x="263092" y="219668"/>
            <a:ext cx="3313631" cy="2031325"/>
          </a:xfrm>
          <a:prstGeom prst="rect">
            <a:avLst/>
          </a:prstGeom>
          <a:noFill/>
        </p:spPr>
        <p:txBody>
          <a:bodyPr wrap="square" rtlCol="0">
            <a:spAutoFit/>
          </a:bodyPr>
          <a:lstStyle/>
          <a:p>
            <a:pPr algn="ctr">
              <a:lnSpc>
                <a:spcPct val="150000"/>
              </a:lnSpc>
            </a:pPr>
            <a:r>
              <a:rPr lang="en-US" sz="2400" dirty="0"/>
              <a:t>Haley </a:t>
            </a:r>
            <a:r>
              <a:rPr lang="en-US" sz="2400" dirty="0" err="1"/>
              <a:t>Ekstrom</a:t>
            </a:r>
            <a:r>
              <a:rPr lang="en-US" sz="2400" dirty="0"/>
              <a:t> Leveque </a:t>
            </a:r>
          </a:p>
          <a:p>
            <a:pPr algn="ctr">
              <a:lnSpc>
                <a:spcPct val="150000"/>
              </a:lnSpc>
            </a:pPr>
            <a:r>
              <a:rPr lang="en-US" dirty="0"/>
              <a:t>Age 17</a:t>
            </a:r>
          </a:p>
          <a:p>
            <a:pPr algn="ctr">
              <a:lnSpc>
                <a:spcPct val="150000"/>
              </a:lnSpc>
            </a:pPr>
            <a:r>
              <a:rPr lang="en-US" dirty="0"/>
              <a:t>Saguaro High School</a:t>
            </a:r>
          </a:p>
          <a:p>
            <a:pPr algn="ctr"/>
            <a:endParaRPr lang="en-US" dirty="0"/>
          </a:p>
          <a:p>
            <a:pPr algn="ctr"/>
            <a:r>
              <a:rPr lang="en-US" dirty="0"/>
              <a:t>Honorable Mention</a:t>
            </a:r>
          </a:p>
        </p:txBody>
      </p:sp>
    </p:spTree>
    <p:extLst>
      <p:ext uri="{BB962C8B-B14F-4D97-AF65-F5344CB8AC3E}">
        <p14:creationId xmlns:p14="http://schemas.microsoft.com/office/powerpoint/2010/main" val="1827074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1242</Words>
  <Application>Microsoft Office PowerPoint</Application>
  <PresentationFormat>Widescreen</PresentationFormat>
  <Paragraphs>211</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 Unicode MS</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Sandra Zally</dc:creator>
  <cp:lastModifiedBy>Sandra Zally</cp:lastModifiedBy>
  <cp:revision>36</cp:revision>
  <dcterms:created xsi:type="dcterms:W3CDTF">2022-07-19T02:12:38Z</dcterms:created>
  <dcterms:modified xsi:type="dcterms:W3CDTF">2022-08-06T03:35:38Z</dcterms:modified>
</cp:coreProperties>
</file>